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263" r:id="rId3"/>
    <p:sldId id="269" r:id="rId4"/>
    <p:sldId id="267" r:id="rId5"/>
    <p:sldId id="271" r:id="rId6"/>
    <p:sldId id="272" r:id="rId7"/>
    <p:sldId id="273" r:id="rId8"/>
    <p:sldId id="278" r:id="rId9"/>
    <p:sldId id="280" r:id="rId10"/>
    <p:sldId id="264" r:id="rId11"/>
    <p:sldId id="265" r:id="rId12"/>
    <p:sldId id="277" r:id="rId13"/>
    <p:sldId id="268" r:id="rId14"/>
    <p:sldId id="279" r:id="rId15"/>
    <p:sldId id="266"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1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1573D-65BA-D14C-8A77-B8C9D7906852}" type="datetimeFigureOut">
              <a:rPr lang="en-US" smtClean="0"/>
              <a:t>7/9/17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2E97E-FD09-3943-B7D3-C1CDFA7EFD1D}" type="slidenum">
              <a:rPr lang="en-US" smtClean="0"/>
              <a:t>‹#›</a:t>
            </a:fld>
            <a:endParaRPr lang="en-US"/>
          </a:p>
        </p:txBody>
      </p:sp>
    </p:spTree>
    <p:extLst>
      <p:ext uri="{BB962C8B-B14F-4D97-AF65-F5344CB8AC3E}">
        <p14:creationId xmlns:p14="http://schemas.microsoft.com/office/powerpoint/2010/main" val="3157207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0DCEF4C3-B7A9-9C42-9B16-3893E364DD94}" type="slidenum">
              <a:rPr lang="en-US">
                <a:latin typeface="Calibri" charset="0"/>
              </a:rPr>
              <a:pPr/>
              <a:t>2</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smtClean="0"/>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smtClean="0"/>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smtClean="0"/>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89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7772400" cy="4648200"/>
          </a:xfrm>
        </p:spPr>
        <p:txBody>
          <a:bodyPr/>
          <a:lstStyle/>
          <a:p>
            <a:pPr lvl="0"/>
            <a:r>
              <a:rPr lang="en-US" noProof="0" smtClean="0"/>
              <a:t>Click icon to add table</a:t>
            </a:r>
          </a:p>
        </p:txBody>
      </p:sp>
    </p:spTree>
    <p:extLst>
      <p:ext uri="{BB962C8B-B14F-4D97-AF65-F5344CB8AC3E}">
        <p14:creationId xmlns:p14="http://schemas.microsoft.com/office/powerpoint/2010/main" val="201557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1A333A-361A-A145-AFA6-DF4B58A8A05C}" type="datetimeFigureOut">
              <a:rPr lang="en-US" smtClean="0"/>
              <a:t>7/9/17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A1F563-CEB9-514A-92C6-0F2679EBCB1A}" type="slidenum">
              <a:rPr lang="en-US" smtClean="0"/>
              <a:t>‹#›</a:t>
            </a:fld>
            <a:endParaRPr lang="en-US"/>
          </a:p>
        </p:txBody>
      </p:sp>
    </p:spTree>
    <p:extLst>
      <p:ext uri="{BB962C8B-B14F-4D97-AF65-F5344CB8AC3E}">
        <p14:creationId xmlns:p14="http://schemas.microsoft.com/office/powerpoint/2010/main" val="37903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smtClean="0"/>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3690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smtClean="0">
                <a:solidFill>
                  <a:schemeClr val="tx1"/>
                </a:solidFill>
              </a:rPr>
              <a:t>GRE TEST prep</a:t>
            </a:r>
            <a:br>
              <a:rPr lang="en-US" sz="4000" b="1" dirty="0" smtClean="0">
                <a:solidFill>
                  <a:schemeClr val="tx1"/>
                </a:solidFill>
              </a:rPr>
            </a:br>
            <a:r>
              <a:rPr lang="en-US" sz="4000" b="1" dirty="0" smtClean="0">
                <a:solidFill>
                  <a:schemeClr val="tx1"/>
                </a:solidFill>
              </a:rPr>
              <a:t>Quantitative </a:t>
            </a:r>
            <a:r>
              <a:rPr lang="en-US" sz="4000" b="1" smtClean="0">
                <a:solidFill>
                  <a:schemeClr val="tx1"/>
                </a:solidFill>
              </a:rPr>
              <a:t>Reasoning Topics</a:t>
            </a:r>
            <a:endParaRPr lang="en-US" sz="4000" b="1" dirty="0">
              <a:solidFill>
                <a:schemeClr val="tx1"/>
              </a:solidFill>
            </a:endParaRPr>
          </a:p>
        </p:txBody>
      </p:sp>
      <p:sp>
        <p:nvSpPr>
          <p:cNvPr id="3" name="Subtitle 2"/>
          <p:cNvSpPr>
            <a:spLocks noGrp="1"/>
          </p:cNvSpPr>
          <p:nvPr>
            <p:ph type="subTitle" idx="1"/>
          </p:nvPr>
        </p:nvSpPr>
        <p:spPr/>
        <p:txBody>
          <a:bodyPr/>
          <a:lstStyle/>
          <a:p>
            <a:r>
              <a:rPr lang="en-US" dirty="0" smtClean="0"/>
              <a:t>Beth Bowman, Ph.D.</a:t>
            </a:r>
          </a:p>
          <a:p>
            <a:r>
              <a:rPr lang="en-US" dirty="0" smtClean="0"/>
              <a:t>VSSA GRE prep course</a:t>
            </a:r>
            <a:endParaRPr lang="en-US" dirty="0"/>
          </a:p>
        </p:txBody>
      </p:sp>
    </p:spTree>
    <p:extLst>
      <p:ext uri="{BB962C8B-B14F-4D97-AF65-F5344CB8AC3E}">
        <p14:creationId xmlns:p14="http://schemas.microsoft.com/office/powerpoint/2010/main" val="13247121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Statistics</a:t>
            </a:r>
            <a:endParaRPr lang="en-US" dirty="0"/>
          </a:p>
        </p:txBody>
      </p:sp>
      <p:sp>
        <p:nvSpPr>
          <p:cNvPr id="3" name="Content Placeholder 2"/>
          <p:cNvSpPr>
            <a:spLocks noGrp="1"/>
          </p:cNvSpPr>
          <p:nvPr>
            <p:ph idx="1"/>
          </p:nvPr>
        </p:nvSpPr>
        <p:spPr>
          <a:xfrm>
            <a:off x="99827" y="1010127"/>
            <a:ext cx="8845745" cy="4419599"/>
          </a:xfrm>
        </p:spPr>
        <p:txBody>
          <a:bodyPr/>
          <a:lstStyle/>
          <a:p>
            <a:r>
              <a:rPr lang="en-US" sz="2000" dirty="0"/>
              <a:t>Bell curve: 2, 14, 34% between standard </a:t>
            </a:r>
            <a:r>
              <a:rPr lang="en-US" sz="2000" dirty="0" smtClean="0"/>
              <a:t>deviations</a:t>
            </a:r>
          </a:p>
          <a:p>
            <a:r>
              <a:rPr lang="en-US" sz="2000" dirty="0" smtClean="0"/>
              <a:t>Standard deviation equation:</a:t>
            </a:r>
          </a:p>
          <a:p>
            <a:r>
              <a:rPr lang="en-US" sz="2000" dirty="0" smtClean="0">
                <a:solidFill>
                  <a:srgbClr val="1F497D"/>
                </a:solidFill>
              </a:rPr>
              <a:t>PR 249: Compare</a:t>
            </a:r>
          </a:p>
          <a:p>
            <a:pPr lvl="1"/>
            <a:r>
              <a:rPr lang="en-US" dirty="0" smtClean="0">
                <a:solidFill>
                  <a:srgbClr val="1F497D"/>
                </a:solidFill>
              </a:rPr>
              <a:t>The standard deviation of a list of data consisting of 10 integers ranging from -20 to -5</a:t>
            </a:r>
          </a:p>
          <a:p>
            <a:pPr lvl="1"/>
            <a:r>
              <a:rPr lang="en-US" dirty="0" smtClean="0">
                <a:solidFill>
                  <a:srgbClr val="1F497D"/>
                </a:solidFill>
              </a:rPr>
              <a:t>The standard deviation of a list of data consisting of 10 integers ranging from 5 to 20</a:t>
            </a:r>
          </a:p>
          <a:p>
            <a:r>
              <a:rPr lang="en-US" sz="2000" dirty="0" smtClean="0">
                <a:solidFill>
                  <a:schemeClr val="accent3">
                    <a:lumMod val="75000"/>
                  </a:schemeClr>
                </a:solidFill>
              </a:rPr>
              <a:t>PR 250: The fourth grade at School x is made up of 300 students who have a total weight of 21,600 pounds. If the weight of these fourth graders has a normal distribution and the standard deviation equals 12 pounds, approximately what percentage of the fourth graders weighs more than 84 pounds?</a:t>
            </a:r>
          </a:p>
          <a:p>
            <a:pPr lvl="1"/>
            <a:r>
              <a:rPr lang="en-US" dirty="0" smtClean="0">
                <a:solidFill>
                  <a:schemeClr val="accent3">
                    <a:lumMod val="75000"/>
                  </a:schemeClr>
                </a:solidFill>
              </a:rPr>
              <a:t>12%</a:t>
            </a:r>
          </a:p>
          <a:p>
            <a:pPr lvl="1"/>
            <a:r>
              <a:rPr lang="en-US" dirty="0" smtClean="0">
                <a:solidFill>
                  <a:schemeClr val="accent3">
                    <a:lumMod val="75000"/>
                  </a:schemeClr>
                </a:solidFill>
              </a:rPr>
              <a:t>16%</a:t>
            </a:r>
          </a:p>
          <a:p>
            <a:pPr lvl="1"/>
            <a:r>
              <a:rPr lang="en-US" dirty="0" smtClean="0">
                <a:solidFill>
                  <a:schemeClr val="accent3">
                    <a:lumMod val="75000"/>
                  </a:schemeClr>
                </a:solidFill>
              </a:rPr>
              <a:t>36%</a:t>
            </a:r>
          </a:p>
          <a:p>
            <a:pPr lvl="1"/>
            <a:r>
              <a:rPr lang="en-US" dirty="0" smtClean="0">
                <a:solidFill>
                  <a:schemeClr val="accent3">
                    <a:lumMod val="75000"/>
                  </a:schemeClr>
                </a:solidFill>
              </a:rPr>
              <a:t>48%</a:t>
            </a:r>
          </a:p>
          <a:p>
            <a:pPr lvl="1"/>
            <a:r>
              <a:rPr lang="en-US" dirty="0" smtClean="0">
                <a:solidFill>
                  <a:schemeClr val="accent3">
                    <a:lumMod val="75000"/>
                  </a:schemeClr>
                </a:solidFill>
              </a:rPr>
              <a:t>60%</a:t>
            </a:r>
            <a:endParaRPr lang="en-US" sz="2000" dirty="0">
              <a:solidFill>
                <a:schemeClr val="accent3">
                  <a:lumMod val="75000"/>
                </a:schemeClr>
              </a:solidFill>
            </a:endParaRPr>
          </a:p>
        </p:txBody>
      </p:sp>
      <p:pic>
        <p:nvPicPr>
          <p:cNvPr id="7" name="Content Placeholder 6"/>
          <p:cNvPicPr>
            <a:picLocks noGrp="1" noChangeAspect="1"/>
          </p:cNvPicPr>
          <p:nvPr>
            <p:ph idx="11"/>
          </p:nvPr>
        </p:nvPicPr>
        <p:blipFill rotWithShape="1">
          <a:blip r:embed="rId2"/>
          <a:srcRect t="8368" b="18493"/>
          <a:stretch/>
        </p:blipFill>
        <p:spPr>
          <a:xfrm>
            <a:off x="6061191" y="914400"/>
            <a:ext cx="2604248" cy="1252195"/>
          </a:xfrm>
        </p:spPr>
      </p:pic>
    </p:spTree>
    <p:extLst>
      <p:ext uri="{BB962C8B-B14F-4D97-AF65-F5344CB8AC3E}">
        <p14:creationId xmlns:p14="http://schemas.microsoft.com/office/powerpoint/2010/main" val="2349392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&amp; Combinations</a:t>
            </a:r>
            <a:endParaRPr lang="en-US" dirty="0"/>
          </a:p>
        </p:txBody>
      </p:sp>
      <p:sp>
        <p:nvSpPr>
          <p:cNvPr id="3" name="Content Placeholder 2"/>
          <p:cNvSpPr>
            <a:spLocks noGrp="1"/>
          </p:cNvSpPr>
          <p:nvPr>
            <p:ph idx="1"/>
          </p:nvPr>
        </p:nvSpPr>
        <p:spPr>
          <a:xfrm>
            <a:off x="457200" y="1206654"/>
            <a:ext cx="8229600" cy="4419599"/>
          </a:xfrm>
        </p:spPr>
        <p:txBody>
          <a:bodyPr/>
          <a:lstStyle/>
          <a:p>
            <a:r>
              <a:rPr lang="en-US" sz="2000" dirty="0" smtClean="0"/>
              <a:t>Permutations: Order matters: </a:t>
            </a:r>
          </a:p>
          <a:p>
            <a:pPr lvl="1"/>
            <a:r>
              <a:rPr lang="en-US" dirty="0" smtClean="0"/>
              <a:t>Arrangements, orders, schedules, lists</a:t>
            </a:r>
          </a:p>
          <a:p>
            <a:pPr lvl="1"/>
            <a:r>
              <a:rPr lang="en-US" dirty="0" smtClean="0"/>
              <a:t>Number of ways 4 books can be arranged: 4!</a:t>
            </a:r>
          </a:p>
          <a:p>
            <a:pPr lvl="1"/>
            <a:r>
              <a:rPr lang="en-US" dirty="0" smtClean="0"/>
              <a:t>Permutations of n objects taken k at a time: (n!)/(n-k)!</a:t>
            </a:r>
          </a:p>
          <a:p>
            <a:pPr lvl="1"/>
            <a:r>
              <a:rPr lang="en-US" dirty="0" smtClean="0"/>
              <a:t>5 runners, 3 metals; How many different orders of winners can there be? 5*4*3</a:t>
            </a:r>
          </a:p>
          <a:p>
            <a:r>
              <a:rPr lang="en-US" sz="2000" dirty="0" smtClean="0"/>
              <a:t>Combinations: Order doesn’t matter </a:t>
            </a:r>
          </a:p>
          <a:p>
            <a:pPr lvl="1"/>
            <a:r>
              <a:rPr lang="en-US" dirty="0" smtClean="0"/>
              <a:t>Groups, teams, committees</a:t>
            </a:r>
          </a:p>
          <a:p>
            <a:pPr lvl="1"/>
            <a:r>
              <a:rPr lang="en-US" dirty="0" smtClean="0"/>
              <a:t>#permutations/#ways to order: n choose k: (n!)/[(k!)(n-k)!]</a:t>
            </a:r>
          </a:p>
          <a:p>
            <a:pPr lvl="2"/>
            <a:r>
              <a:rPr lang="en-US" sz="2000" dirty="0" smtClean="0"/>
              <a:t>5 flavors of IC, you pick 3. # combinations? </a:t>
            </a:r>
          </a:p>
          <a:p>
            <a:pPr lvl="2"/>
            <a:r>
              <a:rPr lang="en-US" sz="2000" dirty="0" smtClean="0"/>
              <a:t>=5!/[3!(5-3)!]</a:t>
            </a:r>
          </a:p>
          <a:p>
            <a:r>
              <a:rPr lang="en-US" sz="2000" dirty="0" smtClean="0"/>
              <a:t>First, does order matter? Then compare number of possibilities with number of slots</a:t>
            </a:r>
          </a:p>
        </p:txBody>
      </p:sp>
    </p:spTree>
    <p:extLst>
      <p:ext uri="{BB962C8B-B14F-4D97-AF65-F5344CB8AC3E}">
        <p14:creationId xmlns:p14="http://schemas.microsoft.com/office/powerpoint/2010/main" val="990257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&amp; C Qs</a:t>
            </a:r>
          </a:p>
        </p:txBody>
      </p:sp>
      <p:sp>
        <p:nvSpPr>
          <p:cNvPr id="3" name="Content Placeholder 2"/>
          <p:cNvSpPr>
            <a:spLocks noGrp="1"/>
          </p:cNvSpPr>
          <p:nvPr>
            <p:ph idx="1"/>
          </p:nvPr>
        </p:nvSpPr>
        <p:spPr>
          <a:xfrm>
            <a:off x="420914" y="1367617"/>
            <a:ext cx="8327571" cy="4419599"/>
          </a:xfrm>
        </p:spPr>
        <p:txBody>
          <a:bodyPr/>
          <a:lstStyle/>
          <a:p>
            <a:pPr>
              <a:lnSpc>
                <a:spcPct val="90000"/>
              </a:lnSpc>
            </a:pPr>
            <a:r>
              <a:rPr lang="en-US" sz="2000" dirty="0">
                <a:solidFill>
                  <a:srgbClr val="77933C"/>
                </a:solidFill>
              </a:rPr>
              <a:t>PR 314 4: At a recent dog show, there were 5 finalists. One of the finalists was awarded “Best in Show” and another finalist was awarded “Honorable Mention.” In how many ways could the two awards be given out</a:t>
            </a:r>
            <a:r>
              <a:rPr lang="en-US" sz="2000" dirty="0" smtClean="0">
                <a:solidFill>
                  <a:srgbClr val="77933C"/>
                </a:solidFill>
              </a:rPr>
              <a:t>?</a:t>
            </a:r>
          </a:p>
          <a:p>
            <a:pPr>
              <a:lnSpc>
                <a:spcPct val="90000"/>
              </a:lnSpc>
            </a:pPr>
            <a:r>
              <a:rPr lang="en-US" sz="2000" dirty="0" smtClean="0">
                <a:solidFill>
                  <a:srgbClr val="77933C"/>
                </a:solidFill>
              </a:rPr>
              <a:t>PR 308: Brooke wants to hang three paintings in a row on her wall. She has six paintings to choose from. How many arrangements of paintings on the wall can she create?</a:t>
            </a:r>
          </a:p>
          <a:p>
            <a:pPr lvl="1">
              <a:lnSpc>
                <a:spcPct val="80000"/>
              </a:lnSpc>
            </a:pPr>
            <a:r>
              <a:rPr lang="en-US" dirty="0" smtClean="0">
                <a:solidFill>
                  <a:srgbClr val="77933C"/>
                </a:solidFill>
              </a:rPr>
              <a:t>6</a:t>
            </a:r>
          </a:p>
          <a:p>
            <a:pPr lvl="1">
              <a:lnSpc>
                <a:spcPct val="80000"/>
              </a:lnSpc>
            </a:pPr>
            <a:r>
              <a:rPr lang="en-US" dirty="0" smtClean="0">
                <a:solidFill>
                  <a:srgbClr val="77933C"/>
                </a:solidFill>
              </a:rPr>
              <a:t>30</a:t>
            </a:r>
          </a:p>
          <a:p>
            <a:pPr lvl="1">
              <a:lnSpc>
                <a:spcPct val="80000"/>
              </a:lnSpc>
            </a:pPr>
            <a:r>
              <a:rPr lang="en-US" dirty="0" smtClean="0">
                <a:solidFill>
                  <a:srgbClr val="77933C"/>
                </a:solidFill>
              </a:rPr>
              <a:t>90</a:t>
            </a:r>
          </a:p>
          <a:p>
            <a:pPr lvl="1">
              <a:lnSpc>
                <a:spcPct val="80000"/>
              </a:lnSpc>
            </a:pPr>
            <a:r>
              <a:rPr lang="en-US" dirty="0" smtClean="0">
                <a:solidFill>
                  <a:srgbClr val="77933C"/>
                </a:solidFill>
              </a:rPr>
              <a:t>120</a:t>
            </a:r>
          </a:p>
          <a:p>
            <a:pPr lvl="1">
              <a:lnSpc>
                <a:spcPct val="80000"/>
              </a:lnSpc>
            </a:pPr>
            <a:r>
              <a:rPr lang="en-US" dirty="0" smtClean="0">
                <a:solidFill>
                  <a:srgbClr val="77933C"/>
                </a:solidFill>
              </a:rPr>
              <a:t>720</a:t>
            </a:r>
          </a:p>
          <a:p>
            <a:pPr>
              <a:lnSpc>
                <a:spcPct val="80000"/>
              </a:lnSpc>
            </a:pPr>
            <a:r>
              <a:rPr lang="en-US" sz="2000" dirty="0" smtClean="0">
                <a:solidFill>
                  <a:srgbClr val="77933C"/>
                </a:solidFill>
              </a:rPr>
              <a:t>PR 309: A pizza may be ordered with any of eight possible toppings. Compare</a:t>
            </a:r>
          </a:p>
          <a:p>
            <a:pPr lvl="1">
              <a:lnSpc>
                <a:spcPct val="80000"/>
              </a:lnSpc>
            </a:pPr>
            <a:r>
              <a:rPr lang="en-US" dirty="0" smtClean="0">
                <a:solidFill>
                  <a:srgbClr val="77933C"/>
                </a:solidFill>
              </a:rPr>
              <a:t>The number of different ways to order a pizza with three different toppings</a:t>
            </a:r>
          </a:p>
          <a:p>
            <a:pPr lvl="1">
              <a:lnSpc>
                <a:spcPct val="80000"/>
              </a:lnSpc>
            </a:pPr>
            <a:r>
              <a:rPr lang="en-US" dirty="0" smtClean="0">
                <a:solidFill>
                  <a:srgbClr val="77933C"/>
                </a:solidFill>
              </a:rPr>
              <a:t>The number of different ways to order a pizza with five different toppings</a:t>
            </a:r>
            <a:endParaRPr lang="en-US" dirty="0">
              <a:solidFill>
                <a:srgbClr val="77933C"/>
              </a:solidFill>
            </a:endParaRPr>
          </a:p>
          <a:p>
            <a:pPr>
              <a:lnSpc>
                <a:spcPct val="80000"/>
              </a:lnSpc>
            </a:pPr>
            <a:endParaRPr lang="en-US" sz="2000" dirty="0">
              <a:solidFill>
                <a:srgbClr val="77933C"/>
              </a:solidFill>
            </a:endParaRPr>
          </a:p>
        </p:txBody>
      </p:sp>
    </p:spTree>
    <p:extLst>
      <p:ext uri="{BB962C8B-B14F-4D97-AF65-F5344CB8AC3E}">
        <p14:creationId xmlns:p14="http://schemas.microsoft.com/office/powerpoint/2010/main" val="2163342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&amp; C Qs</a:t>
            </a:r>
            <a:endParaRPr lang="en-US" dirty="0"/>
          </a:p>
        </p:txBody>
      </p:sp>
      <p:sp>
        <p:nvSpPr>
          <p:cNvPr id="3" name="Content Placeholder 2"/>
          <p:cNvSpPr>
            <a:spLocks noGrp="1"/>
          </p:cNvSpPr>
          <p:nvPr>
            <p:ph idx="1"/>
          </p:nvPr>
        </p:nvSpPr>
        <p:spPr>
          <a:xfrm>
            <a:off x="-1" y="1132731"/>
            <a:ext cx="8852195" cy="4419599"/>
          </a:xfrm>
        </p:spPr>
        <p:txBody>
          <a:bodyPr/>
          <a:lstStyle/>
          <a:p>
            <a:r>
              <a:rPr lang="en-US" sz="2000" dirty="0" smtClean="0">
                <a:solidFill>
                  <a:srgbClr val="77933C"/>
                </a:solidFill>
              </a:rPr>
              <a:t>PR 315 7: An elected official wants to take five members of his staff to an undisclosed secure location. How many staff members must the elected official employ in order to have a minimum of 20 different groups to choose from?</a:t>
            </a:r>
          </a:p>
          <a:p>
            <a:pPr lvl="1"/>
            <a:r>
              <a:rPr lang="en-US" dirty="0" smtClean="0">
                <a:solidFill>
                  <a:srgbClr val="77933C"/>
                </a:solidFill>
              </a:rPr>
              <a:t>7</a:t>
            </a:r>
          </a:p>
          <a:p>
            <a:pPr lvl="1"/>
            <a:r>
              <a:rPr lang="en-US" dirty="0" smtClean="0">
                <a:solidFill>
                  <a:srgbClr val="77933C"/>
                </a:solidFill>
              </a:rPr>
              <a:t>8</a:t>
            </a:r>
          </a:p>
          <a:p>
            <a:pPr lvl="1"/>
            <a:r>
              <a:rPr lang="en-US" dirty="0" smtClean="0">
                <a:solidFill>
                  <a:srgbClr val="77933C"/>
                </a:solidFill>
              </a:rPr>
              <a:t>9</a:t>
            </a:r>
          </a:p>
          <a:p>
            <a:pPr lvl="1"/>
            <a:r>
              <a:rPr lang="en-US" dirty="0" smtClean="0">
                <a:solidFill>
                  <a:srgbClr val="77933C"/>
                </a:solidFill>
              </a:rPr>
              <a:t>10</a:t>
            </a:r>
          </a:p>
          <a:p>
            <a:pPr lvl="1"/>
            <a:r>
              <a:rPr lang="en-US" dirty="0" smtClean="0">
                <a:solidFill>
                  <a:srgbClr val="77933C"/>
                </a:solidFill>
              </a:rPr>
              <a:t>11</a:t>
            </a:r>
          </a:p>
          <a:p>
            <a:r>
              <a:rPr lang="en-US" sz="2000" dirty="0" smtClean="0">
                <a:solidFill>
                  <a:srgbClr val="77933C"/>
                </a:solidFill>
              </a:rPr>
              <a:t>PR 315 10: A set of 10 points lies in a plane such that no three points are co-linear. Compare</a:t>
            </a:r>
          </a:p>
          <a:p>
            <a:pPr lvl="1"/>
            <a:r>
              <a:rPr lang="en-US" dirty="0" smtClean="0">
                <a:solidFill>
                  <a:srgbClr val="77933C"/>
                </a:solidFill>
              </a:rPr>
              <a:t>The number of distinct triangles that can be created from the set</a:t>
            </a:r>
          </a:p>
          <a:p>
            <a:pPr lvl="1"/>
            <a:r>
              <a:rPr lang="en-US" dirty="0" smtClean="0">
                <a:solidFill>
                  <a:srgbClr val="77933C"/>
                </a:solidFill>
              </a:rPr>
              <a:t>The number of </a:t>
            </a:r>
            <a:r>
              <a:rPr lang="en-US" dirty="0">
                <a:solidFill>
                  <a:srgbClr val="77933C"/>
                </a:solidFill>
              </a:rPr>
              <a:t>distinct </a:t>
            </a:r>
            <a:r>
              <a:rPr lang="en-US" dirty="0" smtClean="0">
                <a:solidFill>
                  <a:srgbClr val="77933C"/>
                </a:solidFill>
              </a:rPr>
              <a:t>quadrilaterals that can be created from the set</a:t>
            </a:r>
          </a:p>
          <a:p>
            <a:endParaRPr lang="en-US" sz="2000" dirty="0" smtClean="0">
              <a:solidFill>
                <a:srgbClr val="77933C"/>
              </a:solidFill>
            </a:endParaRPr>
          </a:p>
        </p:txBody>
      </p:sp>
    </p:spTree>
    <p:extLst>
      <p:ext uri="{BB962C8B-B14F-4D97-AF65-F5344CB8AC3E}">
        <p14:creationId xmlns:p14="http://schemas.microsoft.com/office/powerpoint/2010/main" val="1810164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 &amp; C questions</a:t>
            </a:r>
            <a:endParaRPr lang="en-US" dirty="0"/>
          </a:p>
        </p:txBody>
      </p:sp>
      <p:sp>
        <p:nvSpPr>
          <p:cNvPr id="3" name="Content Placeholder 2"/>
          <p:cNvSpPr>
            <a:spLocks noGrp="1"/>
          </p:cNvSpPr>
          <p:nvPr>
            <p:ph idx="1"/>
          </p:nvPr>
        </p:nvSpPr>
        <p:spPr>
          <a:xfrm>
            <a:off x="0" y="954315"/>
            <a:ext cx="8890000" cy="4419599"/>
          </a:xfrm>
        </p:spPr>
        <p:txBody>
          <a:bodyPr/>
          <a:lstStyle/>
          <a:p>
            <a:pPr>
              <a:lnSpc>
                <a:spcPct val="70000"/>
              </a:lnSpc>
            </a:pPr>
            <a:r>
              <a:rPr lang="en-US" sz="2000" dirty="0">
                <a:solidFill>
                  <a:srgbClr val="1F497D"/>
                </a:solidFill>
              </a:rPr>
              <a:t>K 292 16: Compare</a:t>
            </a:r>
          </a:p>
          <a:p>
            <a:pPr lvl="1">
              <a:lnSpc>
                <a:spcPct val="70000"/>
              </a:lnSpc>
            </a:pPr>
            <a:r>
              <a:rPr lang="en-US" dirty="0">
                <a:solidFill>
                  <a:srgbClr val="1F497D"/>
                </a:solidFill>
              </a:rPr>
              <a:t>The number of distinct combinations that can be made by arranging all of the letters in the word “square”</a:t>
            </a:r>
          </a:p>
          <a:p>
            <a:pPr lvl="1">
              <a:lnSpc>
                <a:spcPct val="70000"/>
              </a:lnSpc>
            </a:pPr>
            <a:r>
              <a:rPr lang="en-US" dirty="0">
                <a:solidFill>
                  <a:srgbClr val="1F497D"/>
                </a:solidFill>
              </a:rPr>
              <a:t>The number of distinct combinations that can be made by arranging all of the letters in the word “circle</a:t>
            </a:r>
            <a:r>
              <a:rPr lang="en-US" dirty="0" smtClean="0">
                <a:solidFill>
                  <a:srgbClr val="1F497D"/>
                </a:solidFill>
              </a:rPr>
              <a:t>”</a:t>
            </a:r>
          </a:p>
          <a:p>
            <a:pPr marL="342900" lvl="1" indent="-342900">
              <a:lnSpc>
                <a:spcPct val="70000"/>
              </a:lnSpc>
              <a:buFont typeface="Arial" charset="0"/>
              <a:buChar char="•"/>
            </a:pPr>
            <a:r>
              <a:rPr lang="en-US" dirty="0">
                <a:solidFill>
                  <a:schemeClr val="tx2"/>
                </a:solidFill>
              </a:rPr>
              <a:t>PR 310: Nicole needs to form a committee of 3 from a group of 8 research attorneys to study possible changes to the Superior Court. If two of the attorneys are too inexperienced to serve together on the committee, how many different arrangements of committees can Nicole form?</a:t>
            </a:r>
          </a:p>
          <a:p>
            <a:pPr marL="742950" lvl="2" indent="-342900">
              <a:lnSpc>
                <a:spcPct val="70000"/>
              </a:lnSpc>
            </a:pPr>
            <a:r>
              <a:rPr lang="en-US" sz="2000" dirty="0">
                <a:solidFill>
                  <a:schemeClr val="tx2"/>
                </a:solidFill>
              </a:rPr>
              <a:t>20</a:t>
            </a:r>
          </a:p>
          <a:p>
            <a:pPr marL="742950" lvl="2" indent="-342900">
              <a:lnSpc>
                <a:spcPct val="70000"/>
              </a:lnSpc>
            </a:pPr>
            <a:r>
              <a:rPr lang="en-US" sz="2000" dirty="0">
                <a:solidFill>
                  <a:schemeClr val="tx2"/>
                </a:solidFill>
              </a:rPr>
              <a:t>30</a:t>
            </a:r>
          </a:p>
          <a:p>
            <a:pPr marL="742950" lvl="2" indent="-342900">
              <a:lnSpc>
                <a:spcPct val="70000"/>
              </a:lnSpc>
            </a:pPr>
            <a:r>
              <a:rPr lang="en-US" sz="2000" dirty="0">
                <a:solidFill>
                  <a:schemeClr val="tx2"/>
                </a:solidFill>
              </a:rPr>
              <a:t>50</a:t>
            </a:r>
          </a:p>
          <a:p>
            <a:pPr marL="742950" lvl="2" indent="-342900">
              <a:lnSpc>
                <a:spcPct val="70000"/>
              </a:lnSpc>
            </a:pPr>
            <a:r>
              <a:rPr lang="en-US" sz="2000" dirty="0">
                <a:solidFill>
                  <a:schemeClr val="tx2"/>
                </a:solidFill>
              </a:rPr>
              <a:t>56</a:t>
            </a:r>
          </a:p>
          <a:p>
            <a:pPr marL="742950" lvl="2" indent="-342900">
              <a:lnSpc>
                <a:spcPct val="70000"/>
              </a:lnSpc>
            </a:pPr>
            <a:r>
              <a:rPr lang="en-US" sz="2000" dirty="0" smtClean="0">
                <a:solidFill>
                  <a:schemeClr val="tx2"/>
                </a:solidFill>
              </a:rPr>
              <a:t>336</a:t>
            </a:r>
            <a:endParaRPr lang="en-US" sz="2000" dirty="0">
              <a:solidFill>
                <a:schemeClr val="tx2"/>
              </a:solidFill>
            </a:endParaRPr>
          </a:p>
          <a:p>
            <a:pPr marL="342900" lvl="1" indent="-342900">
              <a:lnSpc>
                <a:spcPct val="70000"/>
              </a:lnSpc>
              <a:buFont typeface="Arial" charset="0"/>
              <a:buChar char="•"/>
            </a:pPr>
            <a:r>
              <a:rPr lang="en-US" dirty="0">
                <a:solidFill>
                  <a:srgbClr val="1F497D"/>
                </a:solidFill>
              </a:rPr>
              <a:t>PR 320 19: Six children, three boys and three girls, sit in a row on a park bench. How many arrangements of children are possible if no boy can sit on either end of the bench? Indicate all such values</a:t>
            </a:r>
          </a:p>
          <a:p>
            <a:pPr marL="742950" lvl="2" indent="-342900">
              <a:lnSpc>
                <a:spcPct val="70000"/>
              </a:lnSpc>
            </a:pPr>
            <a:r>
              <a:rPr lang="en-US" sz="2000" dirty="0">
                <a:solidFill>
                  <a:srgbClr val="1F497D"/>
                </a:solidFill>
              </a:rPr>
              <a:t>46,656</a:t>
            </a:r>
          </a:p>
          <a:p>
            <a:pPr marL="742950" lvl="2" indent="-342900">
              <a:lnSpc>
                <a:spcPct val="70000"/>
              </a:lnSpc>
            </a:pPr>
            <a:r>
              <a:rPr lang="en-US" sz="2000" dirty="0">
                <a:solidFill>
                  <a:srgbClr val="1F497D"/>
                </a:solidFill>
              </a:rPr>
              <a:t>38,880</a:t>
            </a:r>
          </a:p>
          <a:p>
            <a:pPr marL="742950" lvl="2" indent="-342900">
              <a:lnSpc>
                <a:spcPct val="70000"/>
              </a:lnSpc>
            </a:pPr>
            <a:r>
              <a:rPr lang="en-US" sz="2000" dirty="0">
                <a:solidFill>
                  <a:srgbClr val="1F497D"/>
                </a:solidFill>
              </a:rPr>
              <a:t>1,256</a:t>
            </a:r>
          </a:p>
          <a:p>
            <a:pPr marL="742950" lvl="2" indent="-342900">
              <a:lnSpc>
                <a:spcPct val="70000"/>
              </a:lnSpc>
            </a:pPr>
            <a:r>
              <a:rPr lang="en-US" sz="2000" dirty="0">
                <a:solidFill>
                  <a:srgbClr val="1F497D"/>
                </a:solidFill>
              </a:rPr>
              <a:t>144</a:t>
            </a:r>
          </a:p>
          <a:p>
            <a:pPr marL="742950" lvl="2" indent="-342900">
              <a:lnSpc>
                <a:spcPct val="70000"/>
              </a:lnSpc>
            </a:pPr>
            <a:r>
              <a:rPr lang="en-US" sz="2000" dirty="0">
                <a:solidFill>
                  <a:srgbClr val="1F497D"/>
                </a:solidFill>
              </a:rPr>
              <a:t>38</a:t>
            </a:r>
          </a:p>
          <a:p>
            <a:pPr marL="742950" lvl="2" indent="-342900">
              <a:lnSpc>
                <a:spcPct val="70000"/>
              </a:lnSpc>
            </a:pPr>
            <a:endParaRPr lang="en-US" sz="2000" dirty="0">
              <a:solidFill>
                <a:schemeClr val="tx2"/>
              </a:solidFill>
            </a:endParaRPr>
          </a:p>
          <a:p>
            <a:pPr lvl="1">
              <a:lnSpc>
                <a:spcPct val="70000"/>
              </a:lnSpc>
            </a:pPr>
            <a:endParaRPr lang="en-US" dirty="0">
              <a:solidFill>
                <a:srgbClr val="1F497D"/>
              </a:solidFill>
            </a:endParaRPr>
          </a:p>
          <a:p>
            <a:pPr>
              <a:lnSpc>
                <a:spcPct val="70000"/>
              </a:lnSpc>
            </a:pPr>
            <a:endParaRPr lang="en-US" sz="20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321978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Qs</a:t>
            </a:r>
          </a:p>
        </p:txBody>
      </p:sp>
      <p:sp>
        <p:nvSpPr>
          <p:cNvPr id="3" name="Content Placeholder 2"/>
          <p:cNvSpPr>
            <a:spLocks noGrp="1"/>
          </p:cNvSpPr>
          <p:nvPr>
            <p:ph idx="1"/>
          </p:nvPr>
        </p:nvSpPr>
        <p:spPr>
          <a:xfrm>
            <a:off x="457200" y="1258229"/>
            <a:ext cx="8229600" cy="4419599"/>
          </a:xfrm>
        </p:spPr>
        <p:txBody>
          <a:bodyPr/>
          <a:lstStyle/>
          <a:p>
            <a:r>
              <a:rPr lang="en-US" sz="2000" dirty="0">
                <a:solidFill>
                  <a:srgbClr val="77933C"/>
                </a:solidFill>
              </a:rPr>
              <a:t>PR 317 5: At a dog show, there are 20 judges and 10 dogs in the final round. Compare</a:t>
            </a:r>
          </a:p>
          <a:p>
            <a:pPr lvl="1"/>
            <a:r>
              <a:rPr lang="en-US" dirty="0">
                <a:solidFill>
                  <a:srgbClr val="77933C"/>
                </a:solidFill>
              </a:rPr>
              <a:t>The number of distinct pairs of judges</a:t>
            </a:r>
          </a:p>
          <a:p>
            <a:pPr lvl="1"/>
            <a:r>
              <a:rPr lang="en-US" dirty="0">
                <a:solidFill>
                  <a:srgbClr val="77933C"/>
                </a:solidFill>
              </a:rPr>
              <a:t>The number of possible rankings of dogs from first to third </a:t>
            </a:r>
            <a:r>
              <a:rPr lang="en-US" dirty="0" smtClean="0">
                <a:solidFill>
                  <a:srgbClr val="77933C"/>
                </a:solidFill>
              </a:rPr>
              <a:t>place</a:t>
            </a:r>
          </a:p>
          <a:p>
            <a:pPr marL="342900" lvl="1" indent="-342900">
              <a:lnSpc>
                <a:spcPct val="80000"/>
              </a:lnSpc>
              <a:buFont typeface="Arial" charset="0"/>
              <a:buChar char="•"/>
            </a:pPr>
            <a:r>
              <a:rPr lang="en-US" dirty="0" smtClean="0">
                <a:solidFill>
                  <a:srgbClr val="77933C"/>
                </a:solidFill>
              </a:rPr>
              <a:t>K 259 1: Compare</a:t>
            </a:r>
          </a:p>
          <a:p>
            <a:pPr marL="742950" lvl="2" indent="-342900">
              <a:lnSpc>
                <a:spcPct val="80000"/>
              </a:lnSpc>
            </a:pPr>
            <a:r>
              <a:rPr lang="en-US" sz="2000" dirty="0" smtClean="0">
                <a:solidFill>
                  <a:srgbClr val="77933C"/>
                </a:solidFill>
              </a:rPr>
              <a:t>The number of distinct ways to form a line of 3 people by choosing from 6 people, where order matters</a:t>
            </a:r>
          </a:p>
          <a:p>
            <a:pPr marL="742950" lvl="2" indent="-342900">
              <a:lnSpc>
                <a:spcPct val="80000"/>
              </a:lnSpc>
            </a:pPr>
            <a:r>
              <a:rPr lang="en-US" sz="2000" dirty="0">
                <a:solidFill>
                  <a:srgbClr val="77933C"/>
                </a:solidFill>
              </a:rPr>
              <a:t>The number of distinct ways to form a line of 3 people by choosing from </a:t>
            </a:r>
            <a:r>
              <a:rPr lang="en-US" sz="2000" dirty="0" smtClean="0">
                <a:solidFill>
                  <a:srgbClr val="77933C"/>
                </a:solidFill>
              </a:rPr>
              <a:t>10 </a:t>
            </a:r>
            <a:r>
              <a:rPr lang="en-US" sz="2000" dirty="0">
                <a:solidFill>
                  <a:srgbClr val="77933C"/>
                </a:solidFill>
              </a:rPr>
              <a:t>people, where order </a:t>
            </a:r>
            <a:r>
              <a:rPr lang="en-US" sz="2000" dirty="0" smtClean="0">
                <a:solidFill>
                  <a:srgbClr val="77933C"/>
                </a:solidFill>
              </a:rPr>
              <a:t>does not matter</a:t>
            </a:r>
          </a:p>
          <a:p>
            <a:pPr marL="342900" lvl="1" indent="-342900">
              <a:lnSpc>
                <a:spcPct val="80000"/>
              </a:lnSpc>
              <a:buFont typeface="Arial" charset="0"/>
              <a:buChar char="•"/>
            </a:pPr>
            <a:r>
              <a:rPr lang="en-US" dirty="0" smtClean="0">
                <a:solidFill>
                  <a:srgbClr val="77933C"/>
                </a:solidFill>
              </a:rPr>
              <a:t>ETS 156 5: The random variable X is normally distributed. The values 650 and 850 are at the 60</a:t>
            </a:r>
            <a:r>
              <a:rPr lang="en-US" baseline="30000" dirty="0" smtClean="0">
                <a:solidFill>
                  <a:srgbClr val="77933C"/>
                </a:solidFill>
              </a:rPr>
              <a:t>th</a:t>
            </a:r>
            <a:r>
              <a:rPr lang="en-US" dirty="0" smtClean="0">
                <a:solidFill>
                  <a:srgbClr val="77933C"/>
                </a:solidFill>
              </a:rPr>
              <a:t> and 90</a:t>
            </a:r>
            <a:r>
              <a:rPr lang="en-US" baseline="30000" dirty="0" smtClean="0">
                <a:solidFill>
                  <a:srgbClr val="77933C"/>
                </a:solidFill>
              </a:rPr>
              <a:t>th</a:t>
            </a:r>
            <a:r>
              <a:rPr lang="en-US" dirty="0" smtClean="0">
                <a:solidFill>
                  <a:srgbClr val="77933C"/>
                </a:solidFill>
              </a:rPr>
              <a:t> percentiles of the distribution of X, respectively. Compare</a:t>
            </a:r>
          </a:p>
          <a:p>
            <a:pPr marL="742950" lvl="2" indent="-342900">
              <a:lnSpc>
                <a:spcPct val="80000"/>
              </a:lnSpc>
            </a:pPr>
            <a:r>
              <a:rPr lang="en-US" sz="2000" dirty="0" smtClean="0">
                <a:solidFill>
                  <a:srgbClr val="77933C"/>
                </a:solidFill>
              </a:rPr>
              <a:t>The value at the 75</a:t>
            </a:r>
            <a:r>
              <a:rPr lang="en-US" sz="2000" baseline="30000" dirty="0" smtClean="0">
                <a:solidFill>
                  <a:srgbClr val="77933C"/>
                </a:solidFill>
              </a:rPr>
              <a:t>th</a:t>
            </a:r>
            <a:r>
              <a:rPr lang="en-US" sz="2000" dirty="0" smtClean="0">
                <a:solidFill>
                  <a:srgbClr val="77933C"/>
                </a:solidFill>
              </a:rPr>
              <a:t> percentile of the distribution of X</a:t>
            </a:r>
          </a:p>
          <a:p>
            <a:pPr marL="742950" lvl="2" indent="-342900">
              <a:lnSpc>
                <a:spcPct val="80000"/>
              </a:lnSpc>
            </a:pPr>
            <a:r>
              <a:rPr lang="en-US" sz="2000" dirty="0" smtClean="0">
                <a:solidFill>
                  <a:srgbClr val="77933C"/>
                </a:solidFill>
              </a:rPr>
              <a:t>750</a:t>
            </a:r>
          </a:p>
          <a:p>
            <a:pPr marL="342900" lvl="1" indent="-342900">
              <a:lnSpc>
                <a:spcPct val="80000"/>
              </a:lnSpc>
              <a:buFont typeface="Arial" charset="0"/>
              <a:buChar char="•"/>
            </a:pPr>
            <a:endParaRPr lang="en-US" dirty="0">
              <a:solidFill>
                <a:srgbClr val="77933C"/>
              </a:solidFill>
            </a:endParaRPr>
          </a:p>
          <a:p>
            <a:pPr>
              <a:lnSpc>
                <a:spcPct val="80000"/>
              </a:lnSpc>
            </a:pPr>
            <a:endParaRPr lang="en-US" sz="2000" dirty="0">
              <a:solidFill>
                <a:srgbClr val="77933C"/>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693067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Qs</a:t>
            </a:r>
          </a:p>
        </p:txBody>
      </p:sp>
      <p:sp>
        <p:nvSpPr>
          <p:cNvPr id="3" name="Content Placeholder 2"/>
          <p:cNvSpPr>
            <a:spLocks noGrp="1"/>
          </p:cNvSpPr>
          <p:nvPr>
            <p:ph idx="1"/>
          </p:nvPr>
        </p:nvSpPr>
        <p:spPr>
          <a:xfrm>
            <a:off x="0" y="1058657"/>
            <a:ext cx="8833520" cy="4419599"/>
          </a:xfrm>
        </p:spPr>
        <p:txBody>
          <a:bodyPr/>
          <a:lstStyle/>
          <a:p>
            <a:pPr marL="342900" lvl="1" indent="-342900">
              <a:lnSpc>
                <a:spcPct val="80000"/>
              </a:lnSpc>
              <a:buFont typeface="Arial" charset="0"/>
              <a:buChar char="•"/>
            </a:pPr>
            <a:r>
              <a:rPr lang="en-US" dirty="0">
                <a:solidFill>
                  <a:srgbClr val="77933C"/>
                </a:solidFill>
              </a:rPr>
              <a:t>ETS Q 111 11: Each of the following linear equations defines y as a function of x for all integers x from 1 to 100. For which of the following equations is the standard deviation of the y-values corresponding to all the x-values the greatest?</a:t>
            </a:r>
          </a:p>
          <a:p>
            <a:pPr marL="742950" lvl="2" indent="-342900">
              <a:lnSpc>
                <a:spcPct val="80000"/>
              </a:lnSpc>
            </a:pPr>
            <a:r>
              <a:rPr lang="en-US" sz="2000" dirty="0">
                <a:solidFill>
                  <a:srgbClr val="77933C"/>
                </a:solidFill>
              </a:rPr>
              <a:t>y = (x/3)</a:t>
            </a:r>
          </a:p>
          <a:p>
            <a:pPr marL="742950" lvl="2" indent="-342900">
              <a:lnSpc>
                <a:spcPct val="80000"/>
              </a:lnSpc>
            </a:pPr>
            <a:r>
              <a:rPr lang="en-US" sz="2000" dirty="0">
                <a:solidFill>
                  <a:srgbClr val="77933C"/>
                </a:solidFill>
              </a:rPr>
              <a:t>y = (x/2) + 40</a:t>
            </a:r>
          </a:p>
          <a:p>
            <a:pPr marL="742950" lvl="2" indent="-342900">
              <a:lnSpc>
                <a:spcPct val="80000"/>
              </a:lnSpc>
            </a:pPr>
            <a:r>
              <a:rPr lang="en-US" sz="2000" dirty="0">
                <a:solidFill>
                  <a:srgbClr val="77933C"/>
                </a:solidFill>
              </a:rPr>
              <a:t>y = x</a:t>
            </a:r>
          </a:p>
          <a:p>
            <a:pPr marL="742950" lvl="2" indent="-342900">
              <a:lnSpc>
                <a:spcPct val="80000"/>
              </a:lnSpc>
            </a:pPr>
            <a:r>
              <a:rPr lang="en-US" sz="2000" dirty="0">
                <a:solidFill>
                  <a:srgbClr val="77933C"/>
                </a:solidFill>
              </a:rPr>
              <a:t>y = 2x + 50</a:t>
            </a:r>
          </a:p>
          <a:p>
            <a:pPr marL="742950" lvl="2" indent="-342900">
              <a:lnSpc>
                <a:spcPct val="80000"/>
              </a:lnSpc>
            </a:pPr>
            <a:r>
              <a:rPr lang="en-US" sz="2000" dirty="0">
                <a:solidFill>
                  <a:srgbClr val="77933C"/>
                </a:solidFill>
              </a:rPr>
              <a:t>y = 3x -20</a:t>
            </a:r>
          </a:p>
          <a:p>
            <a:pPr>
              <a:lnSpc>
                <a:spcPct val="80000"/>
              </a:lnSpc>
            </a:pPr>
            <a:r>
              <a:rPr lang="en-US" sz="2000" dirty="0">
                <a:solidFill>
                  <a:srgbClr val="77933C"/>
                </a:solidFill>
              </a:rPr>
              <a:t>ETS </a:t>
            </a:r>
            <a:r>
              <a:rPr lang="en-US" sz="2000" dirty="0" smtClean="0">
                <a:solidFill>
                  <a:srgbClr val="77933C"/>
                </a:solidFill>
              </a:rPr>
              <a:t>157 </a:t>
            </a:r>
            <a:r>
              <a:rPr lang="en-US" sz="2000" dirty="0">
                <a:solidFill>
                  <a:srgbClr val="77933C"/>
                </a:solidFill>
              </a:rPr>
              <a:t>7: A manager is forming a 6-person team to work on a certain project. From the 11 candidates available for the team, the manger has already chosen 3 to be on the team. In selecting the other 3 team members, how many different combinations of 3 of the remaining candidates does the manager have to choose from?</a:t>
            </a:r>
          </a:p>
          <a:p>
            <a:pPr lvl="1">
              <a:lnSpc>
                <a:spcPct val="80000"/>
              </a:lnSpc>
            </a:pPr>
            <a:r>
              <a:rPr lang="en-US" dirty="0">
                <a:solidFill>
                  <a:srgbClr val="77933C"/>
                </a:solidFill>
              </a:rPr>
              <a:t>6</a:t>
            </a:r>
          </a:p>
          <a:p>
            <a:pPr lvl="1">
              <a:lnSpc>
                <a:spcPct val="80000"/>
              </a:lnSpc>
            </a:pPr>
            <a:r>
              <a:rPr lang="en-US" dirty="0">
                <a:solidFill>
                  <a:srgbClr val="77933C"/>
                </a:solidFill>
              </a:rPr>
              <a:t>24</a:t>
            </a:r>
          </a:p>
          <a:p>
            <a:pPr lvl="1">
              <a:lnSpc>
                <a:spcPct val="80000"/>
              </a:lnSpc>
            </a:pPr>
            <a:r>
              <a:rPr lang="en-US" dirty="0">
                <a:solidFill>
                  <a:srgbClr val="77933C"/>
                </a:solidFill>
              </a:rPr>
              <a:t>56</a:t>
            </a:r>
          </a:p>
          <a:p>
            <a:pPr lvl="1">
              <a:lnSpc>
                <a:spcPct val="80000"/>
              </a:lnSpc>
            </a:pPr>
            <a:r>
              <a:rPr lang="en-US" dirty="0">
                <a:solidFill>
                  <a:srgbClr val="77933C"/>
                </a:solidFill>
              </a:rPr>
              <a:t>120</a:t>
            </a:r>
          </a:p>
          <a:p>
            <a:pPr lvl="1">
              <a:lnSpc>
                <a:spcPct val="80000"/>
              </a:lnSpc>
            </a:pPr>
            <a:r>
              <a:rPr lang="en-US" dirty="0">
                <a:solidFill>
                  <a:srgbClr val="77933C"/>
                </a:solidFill>
              </a:rPr>
              <a:t>264</a:t>
            </a:r>
          </a:p>
          <a:p>
            <a:pPr>
              <a:lnSpc>
                <a:spcPct val="80000"/>
              </a:lnSpc>
            </a:pPr>
            <a:endParaRPr lang="en-US" sz="2000" dirty="0">
              <a:solidFill>
                <a:srgbClr val="77933C"/>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939025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152400"/>
            <a:ext cx="5943600" cy="762000"/>
          </a:xfrm>
        </p:spPr>
        <p:txBody>
          <a:bodyPr/>
          <a:lstStyle/>
          <a:p>
            <a:r>
              <a:rPr lang="en-US">
                <a:latin typeface="Calibri" charset="0"/>
                <a:cs typeface="Verdana" charset="0"/>
              </a:rPr>
              <a:t>Strategies for Data Interpretation Questions</a:t>
            </a:r>
          </a:p>
        </p:txBody>
      </p:sp>
      <p:sp>
        <p:nvSpPr>
          <p:cNvPr id="77827" name="Rectangle 3"/>
          <p:cNvSpPr>
            <a:spLocks noGrp="1" noChangeArrowheads="1"/>
          </p:cNvSpPr>
          <p:nvPr>
            <p:ph idx="1"/>
          </p:nvPr>
        </p:nvSpPr>
        <p:spPr/>
        <p:txBody>
          <a:bodyPr/>
          <a:lstStyle/>
          <a:p>
            <a:pPr marL="346075" indent="-346075"/>
            <a:r>
              <a:rPr lang="en-US" dirty="0">
                <a:latin typeface="Calibri" charset="0"/>
                <a:cs typeface="Verdana" charset="0"/>
              </a:rPr>
              <a:t>Test takers should scan the data presentation briefly to                            see what it is about, but not spend time studying all of                       the information in detail.</a:t>
            </a:r>
          </a:p>
          <a:p>
            <a:pPr marL="346075" indent="-346075"/>
            <a:r>
              <a:rPr lang="en-US" dirty="0">
                <a:latin typeface="Calibri" charset="0"/>
                <a:cs typeface="Verdana" charset="0"/>
              </a:rPr>
              <a:t>Bar graphs and circle graphs, as well as other graphical displays of data, are drawn to scale, so test takers can read or estimate data visually from such graphs.  </a:t>
            </a:r>
          </a:p>
          <a:p>
            <a:pPr marL="346075" indent="-346075"/>
            <a:r>
              <a:rPr lang="en-US" dirty="0">
                <a:latin typeface="Calibri" charset="0"/>
                <a:cs typeface="Verdana" charset="0"/>
              </a:rPr>
              <a:t>The questions are to be answered only on the basis of the data presented, everyday facts (such as the number of days in a year), and the test </a:t>
            </a:r>
            <a:r>
              <a:rPr lang="en-US" dirty="0" smtClean="0">
                <a:latin typeface="Calibri" charset="0"/>
                <a:cs typeface="Verdana" charset="0"/>
              </a:rPr>
              <a:t>taker’s </a:t>
            </a:r>
            <a:r>
              <a:rPr lang="en-US" dirty="0">
                <a:latin typeface="Calibri" charset="0"/>
                <a:cs typeface="Verdana" charset="0"/>
              </a:rPr>
              <a:t>knowledge of mathematics.</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8190AC5-2C8A-4244-AABA-24A278EC220E}" type="slidenum">
              <a:rPr lang="en-US" sz="1000">
                <a:solidFill>
                  <a:srgbClr val="7F7F7F"/>
                </a:solidFill>
                <a:latin typeface="Calibri" charset="0"/>
              </a:rPr>
              <a:pPr algn="r" eaLnBrk="1" hangingPunct="1"/>
              <a:t>2</a:t>
            </a:fld>
            <a:endParaRPr lang="en-US" sz="1400">
              <a:solidFill>
                <a:srgbClr val="7F7F7F"/>
              </a:solidFill>
              <a:latin typeface="Calibri" charset="0"/>
            </a:endParaRPr>
          </a:p>
        </p:txBody>
      </p:sp>
      <p:pic>
        <p:nvPicPr>
          <p:cNvPr id="77829" name="Picture 2"/>
          <p:cNvPicPr>
            <a:picLocks noChangeAspect="1" noChangeArrowheads="1"/>
          </p:cNvPicPr>
          <p:nvPr/>
        </p:nvPicPr>
        <p:blipFill>
          <a:blip r:embed="rId3">
            <a:extLst>
              <a:ext uri="{28A0092B-C50C-407E-A947-70E740481C1C}">
                <a14:useLocalDpi xmlns:a14="http://schemas.microsoft.com/office/drawing/2010/main" val="0"/>
              </a:ext>
            </a:extLst>
          </a:blip>
          <a:srcRect l="1202"/>
          <a:stretch>
            <a:fillRect/>
          </a:stretch>
        </p:blipFill>
        <p:spPr bwMode="auto">
          <a:xfrm>
            <a:off x="7391400" y="457200"/>
            <a:ext cx="11747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3277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Interpretation</a:t>
            </a:r>
            <a:endParaRPr lang="en-US" dirty="0"/>
          </a:p>
        </p:txBody>
      </p:sp>
      <p:sp>
        <p:nvSpPr>
          <p:cNvPr id="3" name="Content Placeholder 2"/>
          <p:cNvSpPr>
            <a:spLocks noGrp="1"/>
          </p:cNvSpPr>
          <p:nvPr>
            <p:ph idx="1"/>
          </p:nvPr>
        </p:nvSpPr>
        <p:spPr/>
        <p:txBody>
          <a:bodyPr/>
          <a:lstStyle/>
          <a:p>
            <a:r>
              <a:rPr lang="en-US" sz="2000" dirty="0" smtClean="0"/>
              <a:t>Slow down! These questions will probably take the most time</a:t>
            </a:r>
          </a:p>
          <a:p>
            <a:r>
              <a:rPr lang="en-US" sz="2000" dirty="0" smtClean="0"/>
              <a:t>Read titles, axis, scales, key</a:t>
            </a:r>
          </a:p>
          <a:p>
            <a:r>
              <a:rPr lang="en-US" sz="2000" dirty="0" smtClean="0"/>
              <a:t>If two graphs, usually first question involves 1 graph but others involve both</a:t>
            </a:r>
          </a:p>
          <a:p>
            <a:r>
              <a:rPr lang="en-US" sz="2000" dirty="0" smtClean="0"/>
              <a:t>Break the wordy questions down</a:t>
            </a:r>
          </a:p>
          <a:p>
            <a:r>
              <a:rPr lang="en-US" sz="2000" dirty="0" smtClean="0"/>
              <a:t>Content</a:t>
            </a:r>
          </a:p>
          <a:p>
            <a:pPr lvl="1"/>
            <a:r>
              <a:rPr lang="en-US" dirty="0" smtClean="0"/>
              <a:t>Quartiles</a:t>
            </a:r>
          </a:p>
          <a:p>
            <a:pPr lvl="1"/>
            <a:r>
              <a:rPr lang="en-US" dirty="0" smtClean="0"/>
              <a:t>Box and whiskers box (box = Q2-3; whiskers = Q1-4)</a:t>
            </a:r>
          </a:p>
          <a:p>
            <a:pPr lvl="1"/>
            <a:r>
              <a:rPr lang="en-US" dirty="0"/>
              <a:t>Percent Increase/Decrease</a:t>
            </a:r>
          </a:p>
          <a:p>
            <a:pPr lvl="2"/>
            <a:r>
              <a:rPr lang="en-US" sz="2000" dirty="0"/>
              <a:t>=difference/</a:t>
            </a:r>
            <a:r>
              <a:rPr lang="en-US" sz="2000" dirty="0">
                <a:solidFill>
                  <a:srgbClr val="FF0000"/>
                </a:solidFill>
              </a:rPr>
              <a:t>original</a:t>
            </a:r>
            <a:r>
              <a:rPr lang="en-US" sz="2000" dirty="0"/>
              <a:t> * 100</a:t>
            </a:r>
          </a:p>
          <a:p>
            <a:pPr lvl="3"/>
            <a:r>
              <a:rPr lang="en-US" sz="2000" dirty="0"/>
              <a:t>IE if it doubles, then it is a 100% increase.</a:t>
            </a:r>
          </a:p>
          <a:p>
            <a:pPr lvl="1"/>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845678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Interpretation Qs</a:t>
            </a:r>
            <a:endParaRPr lang="en-US" dirty="0"/>
          </a:p>
        </p:txBody>
      </p:sp>
      <p:sp>
        <p:nvSpPr>
          <p:cNvPr id="3" name="Content Placeholder 2"/>
          <p:cNvSpPr>
            <a:spLocks noGrp="1"/>
          </p:cNvSpPr>
          <p:nvPr>
            <p:ph idx="1"/>
          </p:nvPr>
        </p:nvSpPr>
        <p:spPr>
          <a:xfrm>
            <a:off x="0" y="1011968"/>
            <a:ext cx="5546492" cy="4419599"/>
          </a:xfrm>
        </p:spPr>
        <p:txBody>
          <a:bodyPr/>
          <a:lstStyle/>
          <a:p>
            <a:r>
              <a:rPr lang="en-US" sz="2000" dirty="0" smtClean="0">
                <a:solidFill>
                  <a:srgbClr val="1F497D"/>
                </a:solidFill>
              </a:rPr>
              <a:t>PR 259: If the six New England states are ranked by population in Year X and Year Y, how many states would have a different ranking from Year X to Year Y?</a:t>
            </a:r>
          </a:p>
          <a:p>
            <a:pPr marL="457200" lvl="1" indent="0">
              <a:buNone/>
            </a:pPr>
            <a:r>
              <a:rPr lang="en-US" dirty="0" smtClean="0">
                <a:solidFill>
                  <a:srgbClr val="1F497D"/>
                </a:solidFill>
              </a:rPr>
              <a:t>0;  1;  2;   3;  4 </a:t>
            </a:r>
          </a:p>
          <a:p>
            <a:r>
              <a:rPr lang="en-US" sz="2000" dirty="0" smtClean="0">
                <a:solidFill>
                  <a:srgbClr val="1F497D"/>
                </a:solidFill>
              </a:rPr>
              <a:t>In year X, the population of Massachusetts was approximately what percent of the population of Vermont?</a:t>
            </a:r>
          </a:p>
          <a:p>
            <a:pPr marL="457200" lvl="1" indent="0">
              <a:buNone/>
            </a:pPr>
            <a:r>
              <a:rPr lang="en-US" dirty="0" smtClean="0">
                <a:solidFill>
                  <a:srgbClr val="1F497D"/>
                </a:solidFill>
              </a:rPr>
              <a:t>50;  120;  300;  800;  1200 </a:t>
            </a:r>
          </a:p>
          <a:p>
            <a:r>
              <a:rPr lang="en-US" sz="2000" dirty="0">
                <a:solidFill>
                  <a:srgbClr val="1F497D"/>
                </a:solidFill>
              </a:rPr>
              <a:t>By approximately how much did the population of Rhode Island increase from Year X to Year Y?</a:t>
            </a:r>
          </a:p>
          <a:p>
            <a:pPr lvl="1">
              <a:buFont typeface="Arial"/>
              <a:buChar char="•"/>
            </a:pPr>
            <a:r>
              <a:rPr lang="en-US" dirty="0">
                <a:solidFill>
                  <a:srgbClr val="1F497D"/>
                </a:solidFill>
              </a:rPr>
              <a:t>750,000</a:t>
            </a:r>
          </a:p>
          <a:p>
            <a:pPr lvl="1">
              <a:buFont typeface="Arial"/>
              <a:buChar char="•"/>
            </a:pPr>
            <a:r>
              <a:rPr lang="en-US" dirty="0">
                <a:solidFill>
                  <a:srgbClr val="1F497D"/>
                </a:solidFill>
              </a:rPr>
              <a:t>1,250,000</a:t>
            </a:r>
          </a:p>
          <a:p>
            <a:pPr lvl="1">
              <a:buFont typeface="Arial"/>
              <a:buChar char="•"/>
            </a:pPr>
            <a:r>
              <a:rPr lang="en-US" dirty="0">
                <a:solidFill>
                  <a:srgbClr val="1F497D"/>
                </a:solidFill>
              </a:rPr>
              <a:t>1,500,000</a:t>
            </a:r>
          </a:p>
          <a:p>
            <a:pPr lvl="1">
              <a:buFont typeface="Arial"/>
              <a:buChar char="•"/>
            </a:pPr>
            <a:r>
              <a:rPr lang="en-US" dirty="0">
                <a:solidFill>
                  <a:srgbClr val="1F497D"/>
                </a:solidFill>
              </a:rPr>
              <a:t>2,250,000</a:t>
            </a:r>
          </a:p>
          <a:p>
            <a:pPr lvl="1">
              <a:buFont typeface="Arial"/>
              <a:buChar char="•"/>
            </a:pPr>
            <a:r>
              <a:rPr lang="en-US" dirty="0">
                <a:solidFill>
                  <a:srgbClr val="1F497D"/>
                </a:solidFill>
              </a:rPr>
              <a:t>3,375,000</a:t>
            </a:r>
          </a:p>
          <a:p>
            <a:pPr lvl="1"/>
            <a:endParaRPr lang="en-US" dirty="0" smtClean="0">
              <a:solidFill>
                <a:srgbClr val="1F497D"/>
              </a:solidFill>
            </a:endParaRPr>
          </a:p>
          <a:p>
            <a:endParaRPr lang="en-US" sz="2000" dirty="0">
              <a:solidFill>
                <a:srgbClr val="1F497D"/>
              </a:solidFill>
            </a:endParaRPr>
          </a:p>
        </p:txBody>
      </p:sp>
      <p:sp>
        <p:nvSpPr>
          <p:cNvPr id="4" name="Content Placeholder 3"/>
          <p:cNvSpPr>
            <a:spLocks noGrp="1"/>
          </p:cNvSpPr>
          <p:nvPr>
            <p:ph idx="11"/>
          </p:nvPr>
        </p:nvSpPr>
        <p:spPr/>
        <p:txBody>
          <a:bodyPr/>
          <a:lstStyle/>
          <a:p>
            <a:endParaRPr lang="en-US"/>
          </a:p>
        </p:txBody>
      </p:sp>
      <p:pic>
        <p:nvPicPr>
          <p:cNvPr id="6" name="Picture 5" descr="IMG_2234.JPG"/>
          <p:cNvPicPr>
            <a:picLocks noChangeAspect="1"/>
          </p:cNvPicPr>
          <p:nvPr/>
        </p:nvPicPr>
        <p:blipFill rotWithShape="1">
          <a:blip r:embed="rId2">
            <a:extLst>
              <a:ext uri="{28A0092B-C50C-407E-A947-70E740481C1C}">
                <a14:useLocalDpi xmlns:a14="http://schemas.microsoft.com/office/drawing/2010/main" val="0"/>
              </a:ext>
            </a:extLst>
          </a:blip>
          <a:srcRect l="2947" t="8137" r="4261" b="9079"/>
          <a:stretch/>
        </p:blipFill>
        <p:spPr>
          <a:xfrm rot="5400000">
            <a:off x="4656910" y="889582"/>
            <a:ext cx="5376672" cy="3597507"/>
          </a:xfrm>
          <a:prstGeom prst="rect">
            <a:avLst/>
          </a:prstGeom>
        </p:spPr>
      </p:pic>
    </p:spTree>
    <p:extLst>
      <p:ext uri="{BB962C8B-B14F-4D97-AF65-F5344CB8AC3E}">
        <p14:creationId xmlns:p14="http://schemas.microsoft.com/office/powerpoint/2010/main" val="3872500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Interpretation Qs</a:t>
            </a:r>
            <a:endParaRPr lang="en-US" dirty="0"/>
          </a:p>
        </p:txBody>
      </p:sp>
      <p:sp>
        <p:nvSpPr>
          <p:cNvPr id="3" name="Content Placeholder 2"/>
          <p:cNvSpPr>
            <a:spLocks noGrp="1"/>
          </p:cNvSpPr>
          <p:nvPr>
            <p:ph idx="1"/>
          </p:nvPr>
        </p:nvSpPr>
        <p:spPr>
          <a:xfrm>
            <a:off x="-1" y="1011968"/>
            <a:ext cx="5976165" cy="4419599"/>
          </a:xfrm>
        </p:spPr>
        <p:txBody>
          <a:bodyPr/>
          <a:lstStyle/>
          <a:p>
            <a:pPr>
              <a:lnSpc>
                <a:spcPct val="90000"/>
              </a:lnSpc>
            </a:pPr>
            <a:r>
              <a:rPr lang="en-US" sz="2000" dirty="0">
                <a:solidFill>
                  <a:srgbClr val="1F497D"/>
                </a:solidFill>
              </a:rPr>
              <a:t>PR 261 </a:t>
            </a:r>
            <a:r>
              <a:rPr lang="en-US" sz="2000" dirty="0" smtClean="0">
                <a:solidFill>
                  <a:srgbClr val="1F497D"/>
                </a:solidFill>
              </a:rPr>
              <a:t>13: In 1993, the median reading test score for ninth grade students was in which score range?</a:t>
            </a:r>
          </a:p>
          <a:p>
            <a:pPr lvl="1">
              <a:lnSpc>
                <a:spcPct val="90000"/>
              </a:lnSpc>
            </a:pPr>
            <a:r>
              <a:rPr lang="en-US" dirty="0" smtClean="0">
                <a:solidFill>
                  <a:srgbClr val="1F497D"/>
                </a:solidFill>
              </a:rPr>
              <a:t>Below 65 points</a:t>
            </a:r>
          </a:p>
          <a:p>
            <a:pPr lvl="1">
              <a:lnSpc>
                <a:spcPct val="90000"/>
              </a:lnSpc>
            </a:pPr>
            <a:r>
              <a:rPr lang="en-US" dirty="0" smtClean="0">
                <a:solidFill>
                  <a:srgbClr val="1F497D"/>
                </a:solidFill>
              </a:rPr>
              <a:t>65-69 points</a:t>
            </a:r>
          </a:p>
          <a:p>
            <a:pPr lvl="1">
              <a:lnSpc>
                <a:spcPct val="90000"/>
              </a:lnSpc>
            </a:pPr>
            <a:r>
              <a:rPr lang="en-US" dirty="0" smtClean="0">
                <a:solidFill>
                  <a:srgbClr val="1F497D"/>
                </a:solidFill>
              </a:rPr>
              <a:t>70-79 points</a:t>
            </a:r>
          </a:p>
          <a:p>
            <a:pPr lvl="1">
              <a:lnSpc>
                <a:spcPct val="90000"/>
              </a:lnSpc>
            </a:pPr>
            <a:r>
              <a:rPr lang="en-US" dirty="0" smtClean="0">
                <a:solidFill>
                  <a:srgbClr val="1F497D"/>
                </a:solidFill>
              </a:rPr>
              <a:t>80-89 points</a:t>
            </a:r>
          </a:p>
          <a:p>
            <a:pPr lvl="1">
              <a:lnSpc>
                <a:spcPct val="90000"/>
              </a:lnSpc>
            </a:pPr>
            <a:r>
              <a:rPr lang="en-US" dirty="0" smtClean="0">
                <a:solidFill>
                  <a:srgbClr val="1F497D"/>
                </a:solidFill>
              </a:rPr>
              <a:t>90-100 points</a:t>
            </a:r>
          </a:p>
          <a:p>
            <a:pPr>
              <a:lnSpc>
                <a:spcPct val="90000"/>
              </a:lnSpc>
            </a:pPr>
            <a:r>
              <a:rPr lang="en-US" sz="2000" dirty="0" smtClean="0">
                <a:solidFill>
                  <a:srgbClr val="1F497D"/>
                </a:solidFill>
              </a:rPr>
              <a:t>If the number of students in grades 9 through 12 comprised 35 percent of the number of students in School District X in 1975, then approximately how many students were in School District X in 1975?</a:t>
            </a:r>
          </a:p>
          <a:p>
            <a:pPr lvl="1">
              <a:lnSpc>
                <a:spcPct val="90000"/>
              </a:lnSpc>
            </a:pPr>
            <a:r>
              <a:rPr lang="en-US" dirty="0" smtClean="0">
                <a:solidFill>
                  <a:srgbClr val="1F497D"/>
                </a:solidFill>
              </a:rPr>
              <a:t>9,700;  –8,700;  –3,400;  –3,000;  –1,200</a:t>
            </a:r>
          </a:p>
          <a:p>
            <a:pPr>
              <a:lnSpc>
                <a:spcPct val="90000"/>
              </a:lnSpc>
            </a:pPr>
            <a:r>
              <a:rPr lang="en-US" sz="2000" dirty="0" smtClean="0">
                <a:solidFill>
                  <a:srgbClr val="1F497D"/>
                </a:solidFill>
              </a:rPr>
              <a:t>Assume that all students in School District X took the reading test each year. In 1993, approximately how many more ninth grade students had reading test scores in the 70-79 point range than in the 80-89 point range?</a:t>
            </a:r>
          </a:p>
          <a:p>
            <a:pPr lvl="1">
              <a:lnSpc>
                <a:spcPct val="90000"/>
              </a:lnSpc>
            </a:pPr>
            <a:r>
              <a:rPr lang="en-US" dirty="0" smtClean="0">
                <a:solidFill>
                  <a:srgbClr val="1F497D"/>
                </a:solidFill>
              </a:rPr>
              <a:t>470;  –300;  –240;  –170;  –130 </a:t>
            </a:r>
          </a:p>
          <a:p>
            <a:pPr>
              <a:lnSpc>
                <a:spcPct val="90000"/>
              </a:lnSpc>
            </a:pPr>
            <a:endParaRPr lang="en-US" sz="2000" dirty="0">
              <a:solidFill>
                <a:srgbClr val="1F497D"/>
              </a:solidFill>
            </a:endParaRPr>
          </a:p>
        </p:txBody>
      </p:sp>
      <p:sp>
        <p:nvSpPr>
          <p:cNvPr id="4" name="Content Placeholder 3"/>
          <p:cNvSpPr>
            <a:spLocks noGrp="1"/>
          </p:cNvSpPr>
          <p:nvPr>
            <p:ph idx="11"/>
          </p:nvPr>
        </p:nvSpPr>
        <p:spPr/>
        <p:txBody>
          <a:bodyPr/>
          <a:lstStyle/>
          <a:p>
            <a:endParaRPr lang="en-US"/>
          </a:p>
        </p:txBody>
      </p:sp>
      <p:pic>
        <p:nvPicPr>
          <p:cNvPr id="7" name="Picture 6" descr="IMG_2235.JPG"/>
          <p:cNvPicPr>
            <a:picLocks noChangeAspect="1"/>
          </p:cNvPicPr>
          <p:nvPr/>
        </p:nvPicPr>
        <p:blipFill rotWithShape="1">
          <a:blip r:embed="rId2">
            <a:extLst>
              <a:ext uri="{28A0092B-C50C-407E-A947-70E740481C1C}">
                <a14:useLocalDpi xmlns:a14="http://schemas.microsoft.com/office/drawing/2010/main" val="0"/>
              </a:ext>
            </a:extLst>
          </a:blip>
          <a:srcRect t="24975" r="1736" b="17777"/>
          <a:stretch/>
        </p:blipFill>
        <p:spPr>
          <a:xfrm rot="5400000">
            <a:off x="4180801" y="1944770"/>
            <a:ext cx="6907968" cy="3018430"/>
          </a:xfrm>
          <a:prstGeom prst="rect">
            <a:avLst/>
          </a:prstGeom>
        </p:spPr>
      </p:pic>
    </p:spTree>
    <p:extLst>
      <p:ext uri="{BB962C8B-B14F-4D97-AF65-F5344CB8AC3E}">
        <p14:creationId xmlns:p14="http://schemas.microsoft.com/office/powerpoint/2010/main" val="3894474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Interpretation Qs</a:t>
            </a:r>
          </a:p>
        </p:txBody>
      </p:sp>
      <p:sp>
        <p:nvSpPr>
          <p:cNvPr id="3" name="Content Placeholder 2"/>
          <p:cNvSpPr>
            <a:spLocks noGrp="1"/>
          </p:cNvSpPr>
          <p:nvPr>
            <p:ph idx="1"/>
          </p:nvPr>
        </p:nvSpPr>
        <p:spPr>
          <a:xfrm>
            <a:off x="1" y="958302"/>
            <a:ext cx="6487444" cy="4419599"/>
          </a:xfrm>
        </p:spPr>
        <p:txBody>
          <a:bodyPr/>
          <a:lstStyle/>
          <a:p>
            <a:pPr>
              <a:lnSpc>
                <a:spcPct val="90000"/>
              </a:lnSpc>
            </a:pPr>
            <a:r>
              <a:rPr lang="en-US" sz="2000" dirty="0">
                <a:solidFill>
                  <a:srgbClr val="1F497D"/>
                </a:solidFill>
              </a:rPr>
              <a:t>PR </a:t>
            </a:r>
            <a:r>
              <a:rPr lang="en-US" sz="2000" dirty="0" smtClean="0">
                <a:solidFill>
                  <a:srgbClr val="1F497D"/>
                </a:solidFill>
              </a:rPr>
              <a:t>319: For how many of the cities shown was the highest temperature in Year Y greater than or equal to the highest temperature in Year X?</a:t>
            </a:r>
          </a:p>
          <a:p>
            <a:pPr lvl="1">
              <a:lnSpc>
                <a:spcPct val="90000"/>
              </a:lnSpc>
            </a:pPr>
            <a:r>
              <a:rPr lang="en-US" dirty="0" smtClean="0">
                <a:solidFill>
                  <a:srgbClr val="1F497D"/>
                </a:solidFill>
              </a:rPr>
              <a:t>4;  –5;  –7;  –8;  –12 </a:t>
            </a:r>
          </a:p>
          <a:p>
            <a:pPr>
              <a:lnSpc>
                <a:spcPct val="90000"/>
              </a:lnSpc>
            </a:pPr>
            <a:r>
              <a:rPr lang="en-US" sz="2000" dirty="0" smtClean="0">
                <a:solidFill>
                  <a:srgbClr val="1F497D"/>
                </a:solidFill>
              </a:rPr>
              <a:t>What is the approximate percent increase from the lowest average (arithmetic mean) temperature for Years X and Y to the highest average temperature?</a:t>
            </a:r>
          </a:p>
          <a:p>
            <a:pPr lvl="1">
              <a:lnSpc>
                <a:spcPct val="90000"/>
              </a:lnSpc>
            </a:pPr>
            <a:r>
              <a:rPr lang="en-US" dirty="0" smtClean="0">
                <a:solidFill>
                  <a:srgbClr val="1F497D"/>
                </a:solidFill>
              </a:rPr>
              <a:t>60%;  –82%;  –140%;  –188%;  –213%</a:t>
            </a:r>
          </a:p>
          <a:p>
            <a:pPr>
              <a:lnSpc>
                <a:spcPct val="90000"/>
              </a:lnSpc>
            </a:pPr>
            <a:r>
              <a:rPr lang="en-US" sz="2000" dirty="0" smtClean="0">
                <a:solidFill>
                  <a:srgbClr val="1F497D"/>
                </a:solidFill>
              </a:rPr>
              <a:t>The average (arithmetic mean) temperature for any city in Years X and Y is the average of the high and low temperatures for those years. What is the average low temperatures for Baltimore for Years X and Y?</a:t>
            </a:r>
          </a:p>
          <a:p>
            <a:pPr lvl="1">
              <a:lnSpc>
                <a:spcPct val="90000"/>
              </a:lnSpc>
            </a:pPr>
            <a:r>
              <a:rPr lang="en-US" dirty="0" smtClean="0">
                <a:solidFill>
                  <a:srgbClr val="1F497D"/>
                </a:solidFill>
              </a:rPr>
              <a:t>-9°F</a:t>
            </a:r>
          </a:p>
          <a:p>
            <a:pPr lvl="1">
              <a:lnSpc>
                <a:spcPct val="90000"/>
              </a:lnSpc>
            </a:pPr>
            <a:r>
              <a:rPr lang="en-US" dirty="0" smtClean="0">
                <a:solidFill>
                  <a:srgbClr val="1F497D"/>
                </a:solidFill>
              </a:rPr>
              <a:t>11°F</a:t>
            </a:r>
          </a:p>
          <a:p>
            <a:pPr lvl="1">
              <a:lnSpc>
                <a:spcPct val="90000"/>
              </a:lnSpc>
            </a:pPr>
            <a:r>
              <a:rPr lang="en-US" dirty="0" smtClean="0">
                <a:solidFill>
                  <a:srgbClr val="1F497D"/>
                </a:solidFill>
              </a:rPr>
              <a:t>20°F</a:t>
            </a:r>
          </a:p>
          <a:p>
            <a:pPr lvl="1">
              <a:lnSpc>
                <a:spcPct val="90000"/>
              </a:lnSpc>
            </a:pPr>
            <a:r>
              <a:rPr lang="en-US" dirty="0" smtClean="0">
                <a:solidFill>
                  <a:srgbClr val="1F497D"/>
                </a:solidFill>
              </a:rPr>
              <a:t>44°F  </a:t>
            </a:r>
          </a:p>
          <a:p>
            <a:pPr lvl="1">
              <a:lnSpc>
                <a:spcPct val="90000"/>
              </a:lnSpc>
            </a:pPr>
            <a:r>
              <a:rPr lang="en-US" dirty="0" smtClean="0">
                <a:solidFill>
                  <a:srgbClr val="1F497D"/>
                </a:solidFill>
              </a:rPr>
              <a:t>It cannot be determine from the info given</a:t>
            </a:r>
            <a:endParaRPr lang="en-US" dirty="0">
              <a:solidFill>
                <a:srgbClr val="1F497D"/>
              </a:solidFill>
            </a:endParaRPr>
          </a:p>
        </p:txBody>
      </p:sp>
      <p:sp>
        <p:nvSpPr>
          <p:cNvPr id="4" name="Content Placeholder 3"/>
          <p:cNvSpPr>
            <a:spLocks noGrp="1"/>
          </p:cNvSpPr>
          <p:nvPr>
            <p:ph idx="11"/>
          </p:nvPr>
        </p:nvSpPr>
        <p:spPr/>
        <p:txBody>
          <a:bodyPr/>
          <a:lstStyle/>
          <a:p>
            <a:endParaRPr lang="en-US"/>
          </a:p>
        </p:txBody>
      </p:sp>
      <p:pic>
        <p:nvPicPr>
          <p:cNvPr id="5" name="Picture 4" descr="IMG_2236.JPG"/>
          <p:cNvPicPr>
            <a:picLocks noChangeAspect="1"/>
          </p:cNvPicPr>
          <p:nvPr/>
        </p:nvPicPr>
        <p:blipFill rotWithShape="1">
          <a:blip r:embed="rId2">
            <a:extLst>
              <a:ext uri="{28A0092B-C50C-407E-A947-70E740481C1C}">
                <a14:useLocalDpi xmlns:a14="http://schemas.microsoft.com/office/drawing/2010/main" val="0"/>
              </a:ext>
            </a:extLst>
          </a:blip>
          <a:srcRect t="25535" r="1946" b="17777"/>
          <a:stretch/>
        </p:blipFill>
        <p:spPr>
          <a:xfrm rot="5400000">
            <a:off x="4699927" y="1787518"/>
            <a:ext cx="6311791" cy="2736756"/>
          </a:xfrm>
          <a:prstGeom prst="rect">
            <a:avLst/>
          </a:prstGeom>
        </p:spPr>
      </p:pic>
    </p:spTree>
    <p:extLst>
      <p:ext uri="{BB962C8B-B14F-4D97-AF65-F5344CB8AC3E}">
        <p14:creationId xmlns:p14="http://schemas.microsoft.com/office/powerpoint/2010/main" val="162908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Interpretation Qs</a:t>
            </a:r>
          </a:p>
        </p:txBody>
      </p:sp>
      <p:sp>
        <p:nvSpPr>
          <p:cNvPr id="3" name="Content Placeholder 2"/>
          <p:cNvSpPr>
            <a:spLocks noGrp="1"/>
          </p:cNvSpPr>
          <p:nvPr>
            <p:ph idx="1"/>
          </p:nvPr>
        </p:nvSpPr>
        <p:spPr>
          <a:xfrm>
            <a:off x="-1" y="1133353"/>
            <a:ext cx="5377973" cy="4419599"/>
          </a:xfrm>
        </p:spPr>
        <p:txBody>
          <a:bodyPr/>
          <a:lstStyle/>
          <a:p>
            <a:pPr>
              <a:lnSpc>
                <a:spcPct val="80000"/>
              </a:lnSpc>
            </a:pPr>
            <a:r>
              <a:rPr lang="en-US" sz="2000" dirty="0" smtClean="0">
                <a:solidFill>
                  <a:srgbClr val="1F497D"/>
                </a:solidFill>
              </a:rPr>
              <a:t>K 270: For the team with the median amount of venue revenue for 1997, media revenue represented approximately what percent of that team’s total revenue for that year?</a:t>
            </a:r>
          </a:p>
          <a:p>
            <a:pPr lvl="1">
              <a:lnSpc>
                <a:spcPct val="80000"/>
              </a:lnSpc>
            </a:pPr>
            <a:r>
              <a:rPr lang="en-US" dirty="0" smtClean="0">
                <a:solidFill>
                  <a:srgbClr val="1F497D"/>
                </a:solidFill>
              </a:rPr>
              <a:t>25%;  –30%;  –40%;  –55%;  –60%</a:t>
            </a:r>
          </a:p>
          <a:p>
            <a:pPr>
              <a:lnSpc>
                <a:spcPct val="80000"/>
              </a:lnSpc>
            </a:pPr>
            <a:r>
              <a:rPr lang="en-US" sz="2000" dirty="0" smtClean="0">
                <a:solidFill>
                  <a:srgbClr val="1F497D"/>
                </a:solidFill>
              </a:rPr>
              <a:t>In 1997, which teams had media revenues less than $25 million? Indicate all such teams</a:t>
            </a:r>
          </a:p>
          <a:p>
            <a:pPr lvl="1">
              <a:lnSpc>
                <a:spcPct val="80000"/>
              </a:lnSpc>
            </a:pPr>
            <a:r>
              <a:rPr lang="en-US" dirty="0" smtClean="0">
                <a:solidFill>
                  <a:srgbClr val="1F497D"/>
                </a:solidFill>
              </a:rPr>
              <a:t>Team X</a:t>
            </a:r>
          </a:p>
          <a:p>
            <a:pPr lvl="1">
              <a:lnSpc>
                <a:spcPct val="80000"/>
              </a:lnSpc>
            </a:pPr>
            <a:r>
              <a:rPr lang="en-US" dirty="0" smtClean="0">
                <a:solidFill>
                  <a:srgbClr val="1F497D"/>
                </a:solidFill>
              </a:rPr>
              <a:t>Team Y</a:t>
            </a:r>
          </a:p>
          <a:p>
            <a:pPr lvl="1">
              <a:lnSpc>
                <a:spcPct val="80000"/>
              </a:lnSpc>
            </a:pPr>
            <a:r>
              <a:rPr lang="en-US" dirty="0" smtClean="0">
                <a:solidFill>
                  <a:srgbClr val="1F497D"/>
                </a:solidFill>
              </a:rPr>
              <a:t>Team Z</a:t>
            </a:r>
          </a:p>
          <a:p>
            <a:pPr lvl="1">
              <a:lnSpc>
                <a:spcPct val="80000"/>
              </a:lnSpc>
            </a:pPr>
            <a:r>
              <a:rPr lang="en-US" dirty="0" smtClean="0">
                <a:solidFill>
                  <a:srgbClr val="1F497D"/>
                </a:solidFill>
              </a:rPr>
              <a:t>Team Q</a:t>
            </a:r>
          </a:p>
          <a:p>
            <a:pPr lvl="1">
              <a:lnSpc>
                <a:spcPct val="80000"/>
              </a:lnSpc>
            </a:pPr>
            <a:r>
              <a:rPr lang="en-US" dirty="0" smtClean="0">
                <a:solidFill>
                  <a:srgbClr val="1F497D"/>
                </a:solidFill>
              </a:rPr>
              <a:t>Team R</a:t>
            </a:r>
          </a:p>
          <a:p>
            <a:pPr>
              <a:lnSpc>
                <a:spcPct val="80000"/>
              </a:lnSpc>
            </a:pPr>
            <a:r>
              <a:rPr lang="en-US" sz="2000" dirty="0" smtClean="0">
                <a:solidFill>
                  <a:srgbClr val="1F497D"/>
                </a:solidFill>
              </a:rPr>
              <a:t>If Team Y earned total revenues of $150 million or greater in 1998, Team Y’s total revenue increased by approximately what percent from 1997 to 1998? Indicate all such </a:t>
            </a:r>
            <a:r>
              <a:rPr lang="en-US" sz="2000" dirty="0" err="1" smtClean="0">
                <a:solidFill>
                  <a:srgbClr val="1F497D"/>
                </a:solidFill>
              </a:rPr>
              <a:t>percents</a:t>
            </a:r>
            <a:endParaRPr lang="en-US" sz="2000" dirty="0" smtClean="0">
              <a:solidFill>
                <a:srgbClr val="1F497D"/>
              </a:solidFill>
            </a:endParaRPr>
          </a:p>
          <a:p>
            <a:pPr lvl="1">
              <a:lnSpc>
                <a:spcPct val="80000"/>
              </a:lnSpc>
            </a:pPr>
            <a:r>
              <a:rPr lang="en-US" dirty="0" smtClean="0">
                <a:solidFill>
                  <a:srgbClr val="1F497D"/>
                </a:solidFill>
              </a:rPr>
              <a:t>20%;  –25%;  –30%;  –35%;  –40%</a:t>
            </a:r>
            <a:endParaRPr lang="en-US" dirty="0">
              <a:solidFill>
                <a:srgbClr val="1F497D"/>
              </a:solidFill>
            </a:endParaRPr>
          </a:p>
        </p:txBody>
      </p:sp>
      <p:sp>
        <p:nvSpPr>
          <p:cNvPr id="4" name="Content Placeholder 3"/>
          <p:cNvSpPr>
            <a:spLocks noGrp="1"/>
          </p:cNvSpPr>
          <p:nvPr>
            <p:ph idx="11"/>
          </p:nvPr>
        </p:nvSpPr>
        <p:spPr/>
        <p:txBody>
          <a:bodyPr/>
          <a:lstStyle/>
          <a:p>
            <a:endParaRPr lang="en-US"/>
          </a:p>
        </p:txBody>
      </p:sp>
      <p:pic>
        <p:nvPicPr>
          <p:cNvPr id="6" name="Picture 5" descr="IMG_2240.JP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4629" t="17678" b="11891"/>
          <a:stretch/>
        </p:blipFill>
        <p:spPr>
          <a:xfrm rot="5400000">
            <a:off x="3848211" y="1529761"/>
            <a:ext cx="6857999" cy="3798477"/>
          </a:xfrm>
          <a:prstGeom prst="rect">
            <a:avLst/>
          </a:prstGeom>
        </p:spPr>
      </p:pic>
    </p:spTree>
    <p:extLst>
      <p:ext uri="{BB962C8B-B14F-4D97-AF65-F5344CB8AC3E}">
        <p14:creationId xmlns:p14="http://schemas.microsoft.com/office/powerpoint/2010/main" val="1563952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Interpretation Qs</a:t>
            </a:r>
          </a:p>
        </p:txBody>
      </p:sp>
      <p:sp>
        <p:nvSpPr>
          <p:cNvPr id="3" name="Content Placeholder 2"/>
          <p:cNvSpPr>
            <a:spLocks noGrp="1"/>
          </p:cNvSpPr>
          <p:nvPr>
            <p:ph idx="1"/>
          </p:nvPr>
        </p:nvSpPr>
        <p:spPr>
          <a:xfrm>
            <a:off x="0" y="914400"/>
            <a:ext cx="4891843" cy="4419599"/>
          </a:xfrm>
        </p:spPr>
        <p:txBody>
          <a:bodyPr/>
          <a:lstStyle/>
          <a:p>
            <a:pPr>
              <a:lnSpc>
                <a:spcPct val="80000"/>
              </a:lnSpc>
            </a:pPr>
            <a:r>
              <a:rPr lang="en-US" sz="2000" dirty="0" smtClean="0">
                <a:solidFill>
                  <a:schemeClr val="tx2"/>
                </a:solidFill>
              </a:rPr>
              <a:t>K 301: Games Behind (GB) is the average of the leading team’s wins minus the trailing team’s wins and the trailing team’s losses and the leading team’s losses. If Team W were in the East Division, how man games would it be behind Team A?</a:t>
            </a:r>
          </a:p>
          <a:p>
            <a:pPr lvl="1">
              <a:lnSpc>
                <a:spcPct val="80000"/>
              </a:lnSpc>
            </a:pPr>
            <a:r>
              <a:rPr lang="en-US" dirty="0" smtClean="0">
                <a:solidFill>
                  <a:schemeClr val="tx2"/>
                </a:solidFill>
              </a:rPr>
              <a:t>8;  – 8.5;  – 9;  – 9.5;  – 10 </a:t>
            </a:r>
          </a:p>
          <a:p>
            <a:pPr>
              <a:lnSpc>
                <a:spcPct val="80000"/>
              </a:lnSpc>
            </a:pPr>
            <a:r>
              <a:rPr lang="en-US" sz="2000" dirty="0" smtClean="0">
                <a:solidFill>
                  <a:schemeClr val="tx2"/>
                </a:solidFill>
              </a:rPr>
              <a:t>The elimination Number for any team is determined by adding its number of losses to the number of wins for the team leading the division, and subtracting that total from 163. If the Elimination Number</a:t>
            </a:r>
            <a:endParaRPr lang="en-US" dirty="0" smtClean="0">
              <a:solidFill>
                <a:schemeClr val="tx2"/>
              </a:solidFill>
            </a:endParaRPr>
          </a:p>
        </p:txBody>
      </p:sp>
      <p:sp>
        <p:nvSpPr>
          <p:cNvPr id="4" name="Content Placeholder 3"/>
          <p:cNvSpPr>
            <a:spLocks noGrp="1"/>
          </p:cNvSpPr>
          <p:nvPr>
            <p:ph idx="11"/>
          </p:nvPr>
        </p:nvSpPr>
        <p:spPr/>
        <p:txBody>
          <a:bodyPr/>
          <a:lstStyle/>
          <a:p>
            <a:endParaRPr lang="en-US"/>
          </a:p>
        </p:txBody>
      </p:sp>
      <p:pic>
        <p:nvPicPr>
          <p:cNvPr id="5" name="Picture 4" descr="IMG_2243.JPG"/>
          <p:cNvPicPr>
            <a:picLocks noChangeAspect="1"/>
          </p:cNvPicPr>
          <p:nvPr/>
        </p:nvPicPr>
        <p:blipFill rotWithShape="1">
          <a:blip r:embed="rId2">
            <a:extLst>
              <a:ext uri="{28A0092B-C50C-407E-A947-70E740481C1C}">
                <a14:useLocalDpi xmlns:a14="http://schemas.microsoft.com/office/drawing/2010/main" val="0"/>
              </a:ext>
            </a:extLst>
          </a:blip>
          <a:srcRect l="11627" r="9490"/>
          <a:stretch/>
        </p:blipFill>
        <p:spPr>
          <a:xfrm rot="5400000">
            <a:off x="5250806" y="98239"/>
            <a:ext cx="3991431" cy="3794956"/>
          </a:xfrm>
          <a:prstGeom prst="rect">
            <a:avLst/>
          </a:prstGeom>
        </p:spPr>
      </p:pic>
      <p:sp>
        <p:nvSpPr>
          <p:cNvPr id="6" name="Content Placeholder 2"/>
          <p:cNvSpPr txBox="1">
            <a:spLocks/>
          </p:cNvSpPr>
          <p:nvPr/>
        </p:nvSpPr>
        <p:spPr bwMode="auto">
          <a:xfrm>
            <a:off x="6993" y="4209143"/>
            <a:ext cx="8937436" cy="30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dirty="0" smtClean="0">
                <a:solidFill>
                  <a:srgbClr val="1F497D"/>
                </a:solidFill>
              </a:rPr>
              <a:t>is less than or equal to 0, a team is eliminated. Which team has an elimination number less than 5? Indicate all possible choices.</a:t>
            </a:r>
          </a:p>
          <a:p>
            <a:pPr lvl="1">
              <a:lnSpc>
                <a:spcPct val="80000"/>
              </a:lnSpc>
            </a:pPr>
            <a:r>
              <a:rPr lang="en-US" dirty="0" smtClean="0">
                <a:solidFill>
                  <a:srgbClr val="1F497D"/>
                </a:solidFill>
              </a:rPr>
              <a:t>Team C</a:t>
            </a:r>
          </a:p>
          <a:p>
            <a:pPr lvl="1">
              <a:lnSpc>
                <a:spcPct val="80000"/>
              </a:lnSpc>
            </a:pPr>
            <a:r>
              <a:rPr lang="en-US" dirty="0" smtClean="0">
                <a:solidFill>
                  <a:srgbClr val="1F497D"/>
                </a:solidFill>
              </a:rPr>
              <a:t>Team D</a:t>
            </a:r>
          </a:p>
          <a:p>
            <a:pPr lvl="1">
              <a:lnSpc>
                <a:spcPct val="80000"/>
              </a:lnSpc>
            </a:pPr>
            <a:r>
              <a:rPr lang="en-US" dirty="0" smtClean="0">
                <a:solidFill>
                  <a:srgbClr val="1F497D"/>
                </a:solidFill>
              </a:rPr>
              <a:t>Team E</a:t>
            </a:r>
          </a:p>
          <a:p>
            <a:pPr lvl="1">
              <a:lnSpc>
                <a:spcPct val="80000"/>
              </a:lnSpc>
            </a:pPr>
            <a:r>
              <a:rPr lang="en-US" dirty="0" smtClean="0">
                <a:solidFill>
                  <a:srgbClr val="1F497D"/>
                </a:solidFill>
              </a:rPr>
              <a:t>Team Y</a:t>
            </a:r>
          </a:p>
          <a:p>
            <a:pPr lvl="1">
              <a:lnSpc>
                <a:spcPct val="80000"/>
              </a:lnSpc>
            </a:pPr>
            <a:r>
              <a:rPr lang="en-US" dirty="0" smtClean="0">
                <a:solidFill>
                  <a:srgbClr val="1F497D"/>
                </a:solidFill>
              </a:rPr>
              <a:t>Team Z</a:t>
            </a:r>
          </a:p>
        </p:txBody>
      </p:sp>
    </p:spTree>
    <p:extLst>
      <p:ext uri="{BB962C8B-B14F-4D97-AF65-F5344CB8AC3E}">
        <p14:creationId xmlns:p14="http://schemas.microsoft.com/office/powerpoint/2010/main" val="1639320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Interpretation Qs</a:t>
            </a:r>
          </a:p>
        </p:txBody>
      </p:sp>
      <p:sp>
        <p:nvSpPr>
          <p:cNvPr id="3" name="Content Placeholder 2"/>
          <p:cNvSpPr>
            <a:spLocks noGrp="1"/>
          </p:cNvSpPr>
          <p:nvPr>
            <p:ph idx="1"/>
          </p:nvPr>
        </p:nvSpPr>
        <p:spPr>
          <a:xfrm>
            <a:off x="457200" y="1132114"/>
            <a:ext cx="4891843" cy="4419599"/>
          </a:xfrm>
        </p:spPr>
        <p:txBody>
          <a:bodyPr/>
          <a:lstStyle/>
          <a:p>
            <a:pPr>
              <a:lnSpc>
                <a:spcPct val="90000"/>
              </a:lnSpc>
            </a:pPr>
            <a:r>
              <a:rPr lang="en-US" sz="2000" dirty="0" smtClean="0">
                <a:solidFill>
                  <a:srgbClr val="1F497D"/>
                </a:solidFill>
              </a:rPr>
              <a:t>If Team W were in the East Division, which place would it be in?</a:t>
            </a:r>
          </a:p>
          <a:p>
            <a:pPr lvl="1">
              <a:lnSpc>
                <a:spcPct val="90000"/>
              </a:lnSpc>
            </a:pPr>
            <a:r>
              <a:rPr lang="en-US" dirty="0" smtClean="0">
                <a:solidFill>
                  <a:srgbClr val="1F497D"/>
                </a:solidFill>
              </a:rPr>
              <a:t>First</a:t>
            </a:r>
          </a:p>
          <a:p>
            <a:pPr lvl="1">
              <a:lnSpc>
                <a:spcPct val="90000"/>
              </a:lnSpc>
            </a:pPr>
            <a:r>
              <a:rPr lang="en-US" dirty="0" smtClean="0">
                <a:solidFill>
                  <a:srgbClr val="1F497D"/>
                </a:solidFill>
              </a:rPr>
              <a:t>Second</a:t>
            </a:r>
          </a:p>
          <a:p>
            <a:pPr lvl="1">
              <a:lnSpc>
                <a:spcPct val="90000"/>
              </a:lnSpc>
            </a:pPr>
            <a:r>
              <a:rPr lang="en-US" dirty="0" smtClean="0">
                <a:solidFill>
                  <a:srgbClr val="1F497D"/>
                </a:solidFill>
              </a:rPr>
              <a:t>Third</a:t>
            </a:r>
          </a:p>
          <a:p>
            <a:pPr lvl="1">
              <a:lnSpc>
                <a:spcPct val="90000"/>
              </a:lnSpc>
            </a:pPr>
            <a:r>
              <a:rPr lang="en-US" dirty="0" smtClean="0">
                <a:solidFill>
                  <a:srgbClr val="1F497D"/>
                </a:solidFill>
              </a:rPr>
              <a:t>Fourth </a:t>
            </a:r>
          </a:p>
          <a:p>
            <a:pPr lvl="1">
              <a:lnSpc>
                <a:spcPct val="90000"/>
              </a:lnSpc>
            </a:pPr>
            <a:r>
              <a:rPr lang="en-US" dirty="0" smtClean="0">
                <a:solidFill>
                  <a:srgbClr val="1F497D"/>
                </a:solidFill>
              </a:rPr>
              <a:t>Fifth</a:t>
            </a:r>
          </a:p>
          <a:p>
            <a:pPr>
              <a:lnSpc>
                <a:spcPct val="90000"/>
              </a:lnSpc>
            </a:pPr>
            <a:r>
              <a:rPr lang="en-US" sz="2000" dirty="0" smtClean="0">
                <a:solidFill>
                  <a:srgbClr val="1F497D"/>
                </a:solidFill>
              </a:rPr>
              <a:t>Which team has the best win-loss percentage for road games?</a:t>
            </a:r>
          </a:p>
          <a:p>
            <a:pPr lvl="1">
              <a:lnSpc>
                <a:spcPct val="90000"/>
              </a:lnSpc>
            </a:pPr>
            <a:r>
              <a:rPr lang="en-US" dirty="0" smtClean="0">
                <a:solidFill>
                  <a:srgbClr val="1F497D"/>
                </a:solidFill>
              </a:rPr>
              <a:t>Team A</a:t>
            </a:r>
          </a:p>
          <a:p>
            <a:pPr lvl="1">
              <a:lnSpc>
                <a:spcPct val="90000"/>
              </a:lnSpc>
            </a:pPr>
            <a:r>
              <a:rPr lang="en-US" dirty="0" smtClean="0">
                <a:solidFill>
                  <a:srgbClr val="1F497D"/>
                </a:solidFill>
              </a:rPr>
              <a:t>Team B</a:t>
            </a:r>
          </a:p>
          <a:p>
            <a:pPr lvl="1">
              <a:lnSpc>
                <a:spcPct val="90000"/>
              </a:lnSpc>
            </a:pPr>
            <a:r>
              <a:rPr lang="en-US" dirty="0" smtClean="0">
                <a:solidFill>
                  <a:srgbClr val="1F497D"/>
                </a:solidFill>
              </a:rPr>
              <a:t>Team C</a:t>
            </a:r>
          </a:p>
          <a:p>
            <a:pPr lvl="1">
              <a:lnSpc>
                <a:spcPct val="90000"/>
              </a:lnSpc>
            </a:pPr>
            <a:r>
              <a:rPr lang="en-US" dirty="0" smtClean="0">
                <a:solidFill>
                  <a:srgbClr val="1F497D"/>
                </a:solidFill>
              </a:rPr>
              <a:t>Team W</a:t>
            </a:r>
          </a:p>
          <a:p>
            <a:pPr lvl="1">
              <a:lnSpc>
                <a:spcPct val="90000"/>
              </a:lnSpc>
            </a:pPr>
            <a:r>
              <a:rPr lang="en-US" dirty="0" smtClean="0">
                <a:solidFill>
                  <a:srgbClr val="1F497D"/>
                </a:solidFill>
              </a:rPr>
              <a:t>Team X</a:t>
            </a:r>
          </a:p>
        </p:txBody>
      </p:sp>
      <p:sp>
        <p:nvSpPr>
          <p:cNvPr id="4" name="Content Placeholder 3"/>
          <p:cNvSpPr>
            <a:spLocks noGrp="1"/>
          </p:cNvSpPr>
          <p:nvPr>
            <p:ph idx="11"/>
          </p:nvPr>
        </p:nvSpPr>
        <p:spPr/>
        <p:txBody>
          <a:bodyPr/>
          <a:lstStyle/>
          <a:p>
            <a:endParaRPr lang="en-US"/>
          </a:p>
        </p:txBody>
      </p:sp>
      <p:pic>
        <p:nvPicPr>
          <p:cNvPr id="5" name="Picture 4" descr="IMG_2243.JPG"/>
          <p:cNvPicPr>
            <a:picLocks noChangeAspect="1"/>
          </p:cNvPicPr>
          <p:nvPr/>
        </p:nvPicPr>
        <p:blipFill rotWithShape="1">
          <a:blip r:embed="rId2">
            <a:extLst>
              <a:ext uri="{28A0092B-C50C-407E-A947-70E740481C1C}">
                <a14:useLocalDpi xmlns:a14="http://schemas.microsoft.com/office/drawing/2010/main" val="0"/>
              </a:ext>
            </a:extLst>
          </a:blip>
          <a:srcRect l="11627" r="9490"/>
          <a:stretch/>
        </p:blipFill>
        <p:spPr>
          <a:xfrm rot="5400000">
            <a:off x="5250806" y="98239"/>
            <a:ext cx="3991431" cy="3794956"/>
          </a:xfrm>
          <a:prstGeom prst="rect">
            <a:avLst/>
          </a:prstGeom>
        </p:spPr>
      </p:pic>
      <p:sp>
        <p:nvSpPr>
          <p:cNvPr id="6" name="Content Placeholder 2"/>
          <p:cNvSpPr txBox="1">
            <a:spLocks/>
          </p:cNvSpPr>
          <p:nvPr/>
        </p:nvSpPr>
        <p:spPr bwMode="auto">
          <a:xfrm>
            <a:off x="6993" y="4209143"/>
            <a:ext cx="8937436" cy="307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n-US" dirty="0" smtClean="0"/>
          </a:p>
        </p:txBody>
      </p:sp>
    </p:spTree>
    <p:extLst>
      <p:ext uri="{BB962C8B-B14F-4D97-AF65-F5344CB8AC3E}">
        <p14:creationId xmlns:p14="http://schemas.microsoft.com/office/powerpoint/2010/main" val="16319369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68235</TotalTime>
  <Words>1879</Words>
  <Application>Microsoft Macintosh PowerPoint</Application>
  <PresentationFormat>On-screen Show (4:3)</PresentationFormat>
  <Paragraphs>172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GRE format</vt:lpstr>
      <vt:lpstr>GRE TEST prep Quantitative Reasoning Topics</vt:lpstr>
      <vt:lpstr>Strategies for Data Interpretation Questions</vt:lpstr>
      <vt:lpstr>Data Interpretation</vt:lpstr>
      <vt:lpstr>Data Interpretation Qs</vt:lpstr>
      <vt:lpstr>Data Interpretation Qs</vt:lpstr>
      <vt:lpstr>Data Interpretation Qs</vt:lpstr>
      <vt:lpstr>Data Interpretation Qs</vt:lpstr>
      <vt:lpstr>Data Interpretation Qs</vt:lpstr>
      <vt:lpstr>Data Interpretation Qs</vt:lpstr>
      <vt:lpstr>Pseudo Statistics</vt:lpstr>
      <vt:lpstr>Permutations &amp; Combinations</vt:lpstr>
      <vt:lpstr>P &amp; C Qs</vt:lpstr>
      <vt:lpstr>P &amp; C Qs</vt:lpstr>
      <vt:lpstr>Hard P &amp; C questions</vt:lpstr>
      <vt:lpstr>Review Qs</vt:lpstr>
      <vt:lpstr>Review Qs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26</cp:revision>
  <dcterms:created xsi:type="dcterms:W3CDTF">2015-04-07T16:42:28Z</dcterms:created>
  <dcterms:modified xsi:type="dcterms:W3CDTF">2017-07-10T01:14:18Z</dcterms:modified>
</cp:coreProperties>
</file>