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7" r:id="rId2"/>
    <p:sldId id="326" r:id="rId3"/>
    <p:sldId id="327" r:id="rId4"/>
    <p:sldId id="328" r:id="rId5"/>
    <p:sldId id="329" r:id="rId6"/>
    <p:sldId id="330" r:id="rId7"/>
    <p:sldId id="331" r:id="rId8"/>
    <p:sldId id="332" r:id="rId9"/>
    <p:sldId id="333" r:id="rId10"/>
    <p:sldId id="334" r:id="rId11"/>
    <p:sldId id="300" r:id="rId12"/>
    <p:sldId id="311" r:id="rId13"/>
    <p:sldId id="312" r:id="rId14"/>
    <p:sldId id="295" r:id="rId15"/>
    <p:sldId id="296" r:id="rId16"/>
    <p:sldId id="313" r:id="rId17"/>
    <p:sldId id="302" r:id="rId18"/>
    <p:sldId id="304" r:id="rId19"/>
    <p:sldId id="303" r:id="rId20"/>
    <p:sldId id="316" r:id="rId21"/>
    <p:sldId id="305" r:id="rId22"/>
    <p:sldId id="306" r:id="rId23"/>
    <p:sldId id="315" r:id="rId24"/>
    <p:sldId id="314" r:id="rId25"/>
    <p:sldId id="318" r:id="rId26"/>
    <p:sldId id="308" r:id="rId27"/>
    <p:sldId id="319" r:id="rId28"/>
    <p:sldId id="325" r:id="rId29"/>
    <p:sldId id="307" r:id="rId30"/>
    <p:sldId id="320" r:id="rId31"/>
    <p:sldId id="309" r:id="rId32"/>
    <p:sldId id="310" r:id="rId33"/>
    <p:sldId id="324" r:id="rId34"/>
    <p:sldId id="321" r:id="rId35"/>
    <p:sldId id="32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6" autoAdjust="0"/>
    <p:restoredTop sz="94660"/>
  </p:normalViewPr>
  <p:slideViewPr>
    <p:cSldViewPr snapToGrid="0" snapToObjects="1">
      <p:cViewPr varScale="1">
        <p:scale>
          <a:sx n="74" d="100"/>
          <a:sy n="74" d="100"/>
        </p:scale>
        <p:origin x="-280" y="-96"/>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528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E7213-4B32-944F-BFAD-F8C61EEF2833}" type="datetimeFigureOut">
              <a:rPr lang="en-US" smtClean="0"/>
              <a:t>6/6/18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85FE2-C12E-9E4F-8EEE-90543F05AE81}" type="slidenum">
              <a:rPr lang="en-US" smtClean="0"/>
              <a:t>‹#›</a:t>
            </a:fld>
            <a:endParaRPr lang="en-US"/>
          </a:p>
        </p:txBody>
      </p:sp>
    </p:spTree>
    <p:extLst>
      <p:ext uri="{BB962C8B-B14F-4D97-AF65-F5344CB8AC3E}">
        <p14:creationId xmlns:p14="http://schemas.microsoft.com/office/powerpoint/2010/main" val="28252786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76087E49-0F8B-D94C-BD2F-A02CA75FC191}" type="slidenum">
              <a:rPr lang="en-US">
                <a:latin typeface="Calibri" charset="0"/>
              </a:rPr>
              <a:pPr/>
              <a:t>2</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685FE2-C12E-9E4F-8EEE-90543F05AE81}" type="slidenum">
              <a:rPr lang="en-US" smtClean="0"/>
              <a:t>23</a:t>
            </a:fld>
            <a:endParaRPr lang="en-US"/>
          </a:p>
        </p:txBody>
      </p:sp>
    </p:spTree>
    <p:extLst>
      <p:ext uri="{BB962C8B-B14F-4D97-AF65-F5344CB8AC3E}">
        <p14:creationId xmlns:p14="http://schemas.microsoft.com/office/powerpoint/2010/main" val="258895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1/36 + (1/6*1/2) = 1/36 + (1/12) = 1/36 + 3/36 = 4/36 = 1/9</a:t>
            </a:r>
          </a:p>
          <a:p>
            <a:endParaRPr lang="en-US" dirty="0" smtClean="0"/>
          </a:p>
          <a:p>
            <a:r>
              <a:rPr lang="en-US" dirty="0" smtClean="0"/>
              <a:t>¾ * ¾ * ¾ = 27/64.</a:t>
            </a:r>
            <a:r>
              <a:rPr lang="en-US" baseline="0" dirty="0" smtClean="0"/>
              <a:t> (64-27)/64 = 37/64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685FE2-C12E-9E4F-8EEE-90543F05AE81}" type="slidenum">
              <a:rPr lang="en-US" smtClean="0"/>
              <a:t>27</a:t>
            </a:fld>
            <a:endParaRPr lang="en-US"/>
          </a:p>
        </p:txBody>
      </p:sp>
    </p:spTree>
    <p:extLst>
      <p:ext uri="{BB962C8B-B14F-4D97-AF65-F5344CB8AC3E}">
        <p14:creationId xmlns:p14="http://schemas.microsoft.com/office/powerpoint/2010/main" val="3901627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y,</a:t>
            </a:r>
            <a:r>
              <a:rPr lang="en-US" baseline="0" dirty="0" smtClean="0"/>
              <a:t> 4 g</a:t>
            </a:r>
          </a:p>
          <a:p>
            <a:r>
              <a:rPr lang="en-US" baseline="0" dirty="0" smtClean="0"/>
              <a:t>8/12 * 4/11 + 4/12 * 8/11</a:t>
            </a:r>
          </a:p>
          <a:p>
            <a:r>
              <a:rPr lang="en-US" dirty="0" smtClean="0"/>
              <a:t>8/33 + 8/33</a:t>
            </a:r>
          </a:p>
          <a:p>
            <a:r>
              <a:rPr lang="en-US" dirty="0" smtClean="0"/>
              <a:t>16/33</a:t>
            </a:r>
            <a:endParaRPr lang="en-US" dirty="0"/>
          </a:p>
        </p:txBody>
      </p:sp>
      <p:sp>
        <p:nvSpPr>
          <p:cNvPr id="4" name="Slide Number Placeholder 3"/>
          <p:cNvSpPr>
            <a:spLocks noGrp="1"/>
          </p:cNvSpPr>
          <p:nvPr>
            <p:ph type="sldNum" sz="quarter" idx="10"/>
          </p:nvPr>
        </p:nvSpPr>
        <p:spPr/>
        <p:txBody>
          <a:bodyPr/>
          <a:lstStyle/>
          <a:p>
            <a:fld id="{AD685FE2-C12E-9E4F-8EEE-90543F05AE81}" type="slidenum">
              <a:rPr lang="en-US" smtClean="0"/>
              <a:t>28</a:t>
            </a:fld>
            <a:endParaRPr lang="en-US"/>
          </a:p>
        </p:txBody>
      </p:sp>
    </p:spTree>
    <p:extLst>
      <p:ext uri="{BB962C8B-B14F-4D97-AF65-F5344CB8AC3E}">
        <p14:creationId xmlns:p14="http://schemas.microsoft.com/office/powerpoint/2010/main" val="57452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3B85F6E7-1D4D-E642-9FFC-762FDC600C8E}" type="slidenum">
              <a:rPr lang="en-US">
                <a:latin typeface="Calibri" charset="0"/>
              </a:rPr>
              <a:pPr/>
              <a:t>3</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821916B1-90F9-FB46-932A-69D24EE7B21A}" type="slidenum">
              <a:rPr lang="en-US">
                <a:latin typeface="Calibri" charset="0"/>
              </a:rPr>
              <a:pPr/>
              <a:t>4</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F8696F25-2CC9-6447-9B7B-DC17B0127867}" type="slidenum">
              <a:rPr lang="en-US">
                <a:latin typeface="Calibri" charset="0"/>
              </a:rPr>
              <a:pPr/>
              <a:t>5</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270B7B67-FC58-B44C-A02E-77CCDC42F75C}" type="slidenum">
              <a:rPr lang="en-US">
                <a:latin typeface="Calibri" charset="0"/>
              </a:rPr>
              <a:pPr/>
              <a:t>6</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AC6CB91B-5FCE-B64F-8538-AE020B2197DB}" type="slidenum">
              <a:rPr lang="en-US">
                <a:latin typeface="Calibri" charset="0"/>
              </a:rPr>
              <a:pPr/>
              <a:t>7</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31289E81-73A3-E34B-B290-5627C6FE883A}" type="slidenum">
              <a:rPr lang="en-US">
                <a:latin typeface="Calibri" charset="0"/>
              </a:rPr>
              <a:pPr/>
              <a:t>8</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93E4FC6D-6698-F74B-AE91-1A5FB5095810}" type="slidenum">
              <a:rPr lang="en-US">
                <a:latin typeface="Calibri" charset="0"/>
              </a:rPr>
              <a:pPr/>
              <a:t>9</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Arial" charset="0"/>
              </a:defRPr>
            </a:lvl1pPr>
            <a:lvl2pPr marL="729057" indent="-280406">
              <a:defRPr>
                <a:solidFill>
                  <a:schemeClr val="tx1"/>
                </a:solidFill>
                <a:latin typeface="Arial" charset="0"/>
                <a:ea typeface="Arial" charset="0"/>
                <a:cs typeface="Arial" charset="0"/>
              </a:defRPr>
            </a:lvl2pPr>
            <a:lvl3pPr marL="1121626" indent="-224325">
              <a:defRPr>
                <a:solidFill>
                  <a:schemeClr val="tx1"/>
                </a:solidFill>
                <a:latin typeface="Arial" charset="0"/>
                <a:ea typeface="Arial" charset="0"/>
                <a:cs typeface="Arial" charset="0"/>
              </a:defRPr>
            </a:lvl3pPr>
            <a:lvl4pPr marL="1570276" indent="-224325">
              <a:defRPr>
                <a:solidFill>
                  <a:schemeClr val="tx1"/>
                </a:solidFill>
                <a:latin typeface="Arial" charset="0"/>
                <a:ea typeface="Arial" charset="0"/>
                <a:cs typeface="Arial" charset="0"/>
              </a:defRPr>
            </a:lvl4pPr>
            <a:lvl5pPr marL="2018927" indent="-224325">
              <a:defRPr>
                <a:solidFill>
                  <a:schemeClr val="tx1"/>
                </a:solidFill>
                <a:latin typeface="Arial" charset="0"/>
                <a:ea typeface="Arial" charset="0"/>
                <a:cs typeface="Arial" charset="0"/>
              </a:defRPr>
            </a:lvl5pPr>
            <a:lvl6pPr marL="2467577" indent="-224325" eaLnBrk="0" fontAlgn="base" hangingPunct="0">
              <a:spcBef>
                <a:spcPct val="0"/>
              </a:spcBef>
              <a:spcAft>
                <a:spcPct val="0"/>
              </a:spcAft>
              <a:defRPr>
                <a:solidFill>
                  <a:schemeClr val="tx1"/>
                </a:solidFill>
                <a:latin typeface="Arial" charset="0"/>
                <a:ea typeface="Arial" charset="0"/>
                <a:cs typeface="Arial" charset="0"/>
              </a:defRPr>
            </a:lvl6pPr>
            <a:lvl7pPr marL="2916227" indent="-224325" eaLnBrk="0" fontAlgn="base" hangingPunct="0">
              <a:spcBef>
                <a:spcPct val="0"/>
              </a:spcBef>
              <a:spcAft>
                <a:spcPct val="0"/>
              </a:spcAft>
              <a:defRPr>
                <a:solidFill>
                  <a:schemeClr val="tx1"/>
                </a:solidFill>
                <a:latin typeface="Arial" charset="0"/>
                <a:ea typeface="Arial" charset="0"/>
                <a:cs typeface="Arial" charset="0"/>
              </a:defRPr>
            </a:lvl7pPr>
            <a:lvl8pPr marL="3364878" indent="-224325" eaLnBrk="0" fontAlgn="base" hangingPunct="0">
              <a:spcBef>
                <a:spcPct val="0"/>
              </a:spcBef>
              <a:spcAft>
                <a:spcPct val="0"/>
              </a:spcAft>
              <a:defRPr>
                <a:solidFill>
                  <a:schemeClr val="tx1"/>
                </a:solidFill>
                <a:latin typeface="Arial" charset="0"/>
                <a:ea typeface="Arial" charset="0"/>
                <a:cs typeface="Arial" charset="0"/>
              </a:defRPr>
            </a:lvl8pPr>
            <a:lvl9pPr marL="3813528" indent="-224325" eaLnBrk="0" fontAlgn="base" hangingPunct="0">
              <a:spcBef>
                <a:spcPct val="0"/>
              </a:spcBef>
              <a:spcAft>
                <a:spcPct val="0"/>
              </a:spcAft>
              <a:defRPr>
                <a:solidFill>
                  <a:schemeClr val="tx1"/>
                </a:solidFill>
                <a:latin typeface="Arial" charset="0"/>
                <a:ea typeface="Arial" charset="0"/>
                <a:cs typeface="Arial" charset="0"/>
              </a:defRPr>
            </a:lvl9pPr>
          </a:lstStyle>
          <a:p>
            <a:fld id="{66F30E33-6D95-554C-884B-F102A56E8609}" type="slidenum">
              <a:rPr lang="en-US">
                <a:latin typeface="Calibri" charset="0"/>
              </a:rPr>
              <a:pPr/>
              <a:t>10</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47674" y="4495800"/>
            <a:ext cx="6943725" cy="914400"/>
          </a:xfrm>
        </p:spPr>
        <p:txBody>
          <a:bodyPr>
            <a:normAutofit/>
          </a:bodyPr>
          <a:lstStyle>
            <a:lvl1pPr>
              <a:defRPr sz="2800"/>
            </a:lvl1pPr>
          </a:lstStyle>
          <a:p>
            <a:r>
              <a:rPr lang="en-US" smtClean="0"/>
              <a:t>Click to edit Master title style</a:t>
            </a:r>
            <a:endParaRPr lang="en-US" dirty="0"/>
          </a:p>
        </p:txBody>
      </p:sp>
      <p:sp>
        <p:nvSpPr>
          <p:cNvPr id="7" name="Content Placeholder 2"/>
          <p:cNvSpPr>
            <a:spLocks noGrp="1"/>
          </p:cNvSpPr>
          <p:nvPr>
            <p:ph idx="1"/>
          </p:nvPr>
        </p:nvSpPr>
        <p:spPr>
          <a:xfrm>
            <a:off x="533400" y="5686425"/>
            <a:ext cx="5638800" cy="762000"/>
          </a:xfrm>
        </p:spPr>
        <p:txBody>
          <a:bodyPr anchor="ctr">
            <a:normAutofit/>
          </a:bodyPr>
          <a:lstStyle>
            <a:lvl1pPr>
              <a:buFontTx/>
              <a:buNone/>
              <a:defRPr sz="1600"/>
            </a:lvl1pPr>
          </a:lstStyle>
          <a:p>
            <a:pPr lvl="0"/>
            <a:r>
              <a:rPr lang="en-US" smtClean="0"/>
              <a:t>Click to edit Master text styles</a:t>
            </a:r>
          </a:p>
        </p:txBody>
      </p:sp>
      <p:sp>
        <p:nvSpPr>
          <p:cNvPr id="8" name="Content Placeholder 2"/>
          <p:cNvSpPr>
            <a:spLocks noGrp="1"/>
          </p:cNvSpPr>
          <p:nvPr>
            <p:ph idx="10"/>
          </p:nvPr>
        </p:nvSpPr>
        <p:spPr>
          <a:xfrm>
            <a:off x="6324600" y="5682996"/>
            <a:ext cx="2209800" cy="780288"/>
          </a:xfrm>
        </p:spPr>
        <p:txBody>
          <a:bodyPr rIns="0" anchor="ctr">
            <a:normAutofit/>
          </a:bodyPr>
          <a:lstStyle>
            <a:lvl1pPr algn="r">
              <a:buFontTx/>
              <a:buNone/>
              <a:defRPr sz="1600" b="1" baseline="0"/>
            </a:lvl1pPr>
          </a:lstStyle>
          <a:p>
            <a:pPr lvl="0"/>
            <a:r>
              <a:rPr lang="en-US" smtClean="0"/>
              <a:t>Click to edit Master text styles</a:t>
            </a:r>
          </a:p>
        </p:txBody>
      </p:sp>
    </p:spTree>
    <p:extLst>
      <p:ext uri="{BB962C8B-B14F-4D97-AF65-F5344CB8AC3E}">
        <p14:creationId xmlns:p14="http://schemas.microsoft.com/office/powerpoint/2010/main" val="80554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722313" y="4406900"/>
            <a:ext cx="7772400" cy="1362075"/>
          </a:xfrm>
        </p:spPr>
        <p:txBody>
          <a:bodyPr anchor="t"/>
          <a:lstStyle>
            <a:lvl1pPr algn="l">
              <a:defRPr sz="4000" b="1" cap="all">
                <a:solidFill>
                  <a:srgbClr val="660066"/>
                </a:solidFi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0066"/>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0621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3894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7772400" cy="4648200"/>
          </a:xfrm>
        </p:spPr>
        <p:txBody>
          <a:bodyPr/>
          <a:lstStyle/>
          <a:p>
            <a:pPr lvl="0"/>
            <a:r>
              <a:rPr lang="en-US" noProof="0" smtClean="0"/>
              <a:t>Click icon to add table</a:t>
            </a:r>
          </a:p>
        </p:txBody>
      </p:sp>
    </p:spTree>
    <p:extLst>
      <p:ext uri="{BB962C8B-B14F-4D97-AF65-F5344CB8AC3E}">
        <p14:creationId xmlns:p14="http://schemas.microsoft.com/office/powerpoint/2010/main" val="201557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657"/>
            <a:ext cx="8229600" cy="4188506"/>
          </a:xfrm>
          <a:prstGeom prst="rect">
            <a:avLst/>
          </a:prstGeom>
        </p:spPr>
        <p:txBody>
          <a:bodyPr/>
          <a:lstStyle>
            <a:lvl1pPr marL="342900" indent="-228600">
              <a:defRPr sz="2400" baseline="0">
                <a:latin typeface="Verdana" pitchFamily="34" charset="0"/>
              </a:defRPr>
            </a:lvl1pPr>
            <a:lvl2pPr>
              <a:defRPr sz="2000" baseline="0">
                <a:latin typeface="Verdana" pitchFamily="34" charset="0"/>
              </a:defRPr>
            </a:lvl2pPr>
            <a:lvl3pPr>
              <a:defRPr sz="1800" baseline="0">
                <a:latin typeface="Verdana" pitchFamily="34" charset="0"/>
              </a:defRPr>
            </a:lvl3pPr>
            <a:lvl4pPr>
              <a:defRPr sz="1800" baseline="0">
                <a:latin typeface="Verdana" pitchFamily="34" charset="0"/>
              </a:defRPr>
            </a:lvl4pPr>
            <a:lvl5pPr>
              <a:defRPr sz="1800"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2"/>
          </p:nvPr>
        </p:nvSpPr>
        <p:spPr>
          <a:xfrm>
            <a:off x="533400" y="0"/>
            <a:ext cx="8153400" cy="1415143"/>
          </a:xfrm>
          <a:prstGeom prst="rect">
            <a:avLst/>
          </a:prstGeom>
        </p:spPr>
        <p:txBody>
          <a:bodyPr anchor="ctr"/>
          <a:lstStyle>
            <a:lvl1pPr>
              <a:buNone/>
              <a:defRPr sz="3200" b="1" baseline="0">
                <a:solidFill>
                  <a:schemeClr val="bg1"/>
                </a:solidFill>
                <a:latin typeface="+mj-lt"/>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smtClean="0"/>
              <a:t>Click to edit Master text styles</a:t>
            </a:r>
          </a:p>
        </p:txBody>
      </p:sp>
    </p:spTree>
    <p:extLst>
      <p:ext uri="{BB962C8B-B14F-4D97-AF65-F5344CB8AC3E}">
        <p14:creationId xmlns:p14="http://schemas.microsoft.com/office/powerpoint/2010/main" val="8653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09C91B-72F2-D44F-9196-C23414A2AD3F}" type="datetimeFigureOut">
              <a:rPr lang="en-US" smtClean="0"/>
              <a:t>6/6/18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1D97E58-31F0-B541-B8C4-6F50E3D71F9A}" type="slidenum">
              <a:rPr lang="en-US" smtClean="0"/>
              <a:t>‹#›</a:t>
            </a:fld>
            <a:endParaRPr lang="en-US"/>
          </a:p>
        </p:txBody>
      </p:sp>
    </p:spTree>
    <p:extLst>
      <p:ext uri="{BB962C8B-B14F-4D97-AF65-F5344CB8AC3E}">
        <p14:creationId xmlns:p14="http://schemas.microsoft.com/office/powerpoint/2010/main" val="165612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hapt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7" name="Title 1"/>
          <p:cNvSpPr>
            <a:spLocks noGrp="1"/>
          </p:cNvSpPr>
          <p:nvPr>
            <p:ph type="title"/>
          </p:nvPr>
        </p:nvSpPr>
        <p:spPr>
          <a:xfrm>
            <a:off x="838200" y="1417638"/>
            <a:ext cx="5943600" cy="639762"/>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914400" y="2895601"/>
            <a:ext cx="7239000" cy="1676399"/>
          </a:xfrm>
        </p:spPr>
        <p:txBody>
          <a:bodyPr>
            <a:normAutofit/>
          </a:bodyPr>
          <a:lstStyle>
            <a:lvl1pPr>
              <a:buFontTx/>
              <a:buNone/>
              <a:defRPr sz="2400"/>
            </a:lvl1pPr>
          </a:lstStyle>
          <a:p>
            <a:pPr lvl="0"/>
            <a:r>
              <a:rPr lang="en-US" smtClean="0"/>
              <a:t>Click to edit Master text styles</a:t>
            </a:r>
          </a:p>
        </p:txBody>
      </p:sp>
      <p:sp>
        <p:nvSpPr>
          <p:cNvPr id="11"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91289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419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48360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419599"/>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4836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449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156995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51195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a:xfrm>
            <a:off x="457200" y="273050"/>
            <a:ext cx="5715000" cy="641350"/>
          </a:xfrm>
        </p:spPr>
        <p:txBody>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3581400" y="1447801"/>
            <a:ext cx="5111750" cy="4572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58470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Content Placeholder 2"/>
          <p:cNvSpPr>
            <a:spLocks noGrp="1"/>
          </p:cNvSpPr>
          <p:nvPr>
            <p:ph idx="11"/>
          </p:nvPr>
        </p:nvSpPr>
        <p:spPr>
          <a:xfrm>
            <a:off x="2362200" y="6096000"/>
            <a:ext cx="6324600" cy="357250"/>
          </a:xfrm>
        </p:spPr>
        <p:txBody>
          <a:bodyPr anchor="b">
            <a:normAutofit/>
          </a:bodyPr>
          <a:lstStyle>
            <a:lvl1pPr algn="r">
              <a:buFontTx/>
              <a:buNone/>
              <a:defRPr sz="1600" i="1">
                <a:solidFill>
                  <a:srgbClr val="71246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9075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419601"/>
            <a:ext cx="7086600" cy="1219200"/>
          </a:xfrm>
        </p:spPr>
        <p:txBody>
          <a:bodyPr>
            <a:normAutofit/>
          </a:bodyPr>
          <a:lstStyle>
            <a:lvl1pPr algn="l">
              <a:defRPr sz="3200">
                <a:solidFill>
                  <a:schemeClr val="bg1"/>
                </a:solidFill>
                <a:latin typeface="+mj-lt"/>
                <a:ea typeface="Verdana" pitchFamily="34" charset="0"/>
                <a:cs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097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59765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600">
                <a:solidFill>
                  <a:srgbClr val="404040"/>
                </a:solidFill>
                <a:latin typeface="Verdana" charset="0"/>
                <a:cs typeface="Verdana" charset="0"/>
              </a:rPr>
              <a:t>Copyright © 2015 by Educational Testing Service. ETS, the ETS logo, LISTENING. LEARNING. LEADING. GRE, POWERPREP and SCORESELECT are registered trademarks of Educational Testing Service (ETS) </a:t>
            </a:r>
          </a:p>
          <a:p>
            <a:pPr algn="ctr" eaLnBrk="1" hangingPunct="1"/>
            <a:r>
              <a:rPr lang="en-US" sz="600">
                <a:solidFill>
                  <a:srgbClr val="404040"/>
                </a:solidFill>
                <a:latin typeface="Verdana" charset="0"/>
                <a:cs typeface="Verdana" charset="0"/>
              </a:rPr>
              <a:t>in the United States and other countries. All other trademarks are property of their respective owners. 23414</a:t>
            </a:r>
          </a:p>
        </p:txBody>
      </p: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536908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5943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800" kern="1200">
          <a:solidFill>
            <a:schemeClr val="bg1"/>
          </a:solidFill>
          <a:latin typeface="+mj-lt"/>
          <a:ea typeface="ＭＳ Ｐゴシック" charset="0"/>
          <a:cs typeface="Verdana" pitchFamily="34" charset="0"/>
        </a:defRPr>
      </a:lvl1pPr>
      <a:lvl2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2pPr>
      <a:lvl3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3pPr>
      <a:lvl4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4pPr>
      <a:lvl5pPr algn="l" rtl="0" eaLnBrk="1" fontAlgn="base" hangingPunct="1">
        <a:spcBef>
          <a:spcPct val="0"/>
        </a:spcBef>
        <a:spcAft>
          <a:spcPct val="0"/>
        </a:spcAft>
        <a:defRPr sz="2800">
          <a:solidFill>
            <a:schemeClr val="bg1"/>
          </a:solidFill>
          <a:latin typeface="Calibri" pitchFamily="34" charset="0"/>
          <a:ea typeface="ＭＳ Ｐゴシック" charset="0"/>
          <a:cs typeface="Verdana" pitchFamily="34" charset="0"/>
        </a:defRPr>
      </a:lvl5pPr>
      <a:lvl6pPr marL="4572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400">
          <a:solidFill>
            <a:schemeClr val="bg1"/>
          </a:solidFill>
          <a:latin typeface="Verdana" pitchFamily="34" charset="0"/>
          <a:ea typeface="Verdana" pitchFamily="34" charset="0"/>
          <a:cs typeface="Verdana" pitchFamily="34" charset="0"/>
        </a:defRPr>
      </a:lvl9pPr>
    </p:titleStyle>
    <p:bodyStyle>
      <a:lvl1pPr marL="342900" indent="-342900" algn="l" rtl="0" eaLnBrk="1" fontAlgn="base" hangingPunct="1">
        <a:spcBef>
          <a:spcPct val="20000"/>
        </a:spcBef>
        <a:spcAft>
          <a:spcPct val="0"/>
        </a:spcAft>
        <a:buFont typeface="Arial" charset="0"/>
        <a:buChar char="•"/>
        <a:defRPr sz="2200" kern="1200">
          <a:solidFill>
            <a:srgbClr val="404040"/>
          </a:solidFill>
          <a:latin typeface="+mn-lt"/>
          <a:ea typeface="ＭＳ Ｐゴシック" charset="0"/>
          <a:cs typeface="Verdana" pitchFamily="34" charset="0"/>
        </a:defRPr>
      </a:lvl1pPr>
      <a:lvl2pPr marL="742950" indent="-285750" algn="l" rtl="0" eaLnBrk="1" fontAlgn="base" hangingPunct="1">
        <a:spcBef>
          <a:spcPct val="20000"/>
        </a:spcBef>
        <a:spcAft>
          <a:spcPct val="0"/>
        </a:spcAft>
        <a:buFont typeface="Arial" charset="0"/>
        <a:buChar char="–"/>
        <a:defRPr sz="2000" kern="1200">
          <a:solidFill>
            <a:srgbClr val="404040"/>
          </a:solidFill>
          <a:latin typeface="+mn-lt"/>
          <a:ea typeface="Verdana" pitchFamily="34" charset="0"/>
          <a:cs typeface="Verdana" pitchFamily="34" charset="0"/>
        </a:defRPr>
      </a:lvl2pPr>
      <a:lvl3pPr marL="1143000" indent="-228600" algn="l" rtl="0" eaLnBrk="1" fontAlgn="base" hangingPunct="1">
        <a:spcBef>
          <a:spcPct val="20000"/>
        </a:spcBef>
        <a:spcAft>
          <a:spcPct val="0"/>
        </a:spcAft>
        <a:buFont typeface="Arial" charset="0"/>
        <a:buChar char="•"/>
        <a:defRPr kern="1200">
          <a:solidFill>
            <a:srgbClr val="404040"/>
          </a:solidFill>
          <a:latin typeface="+mn-lt"/>
          <a:ea typeface="Verdana" pitchFamily="34" charset="0"/>
          <a:cs typeface="Verdana" pitchFamily="34" charset="0"/>
        </a:defRPr>
      </a:lvl3pPr>
      <a:lvl4pPr marL="16002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4pPr>
      <a:lvl5pPr marL="2057400" indent="-228600" algn="l" rtl="0" eaLnBrk="1" fontAlgn="base" hangingPunct="1">
        <a:spcBef>
          <a:spcPct val="20000"/>
        </a:spcBef>
        <a:spcAft>
          <a:spcPct val="0"/>
        </a:spcAft>
        <a:buFont typeface="Arial" charset="0"/>
        <a:buChar char="»"/>
        <a:defRPr sz="1600" kern="1200">
          <a:solidFill>
            <a:srgbClr val="404040"/>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quickanddirtytips.com/education/math/how-to-tell-if-a-number-is-divisible-by-7-8-or-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b="1" dirty="0" smtClean="0">
                <a:solidFill>
                  <a:schemeClr val="tx1"/>
                </a:solidFill>
              </a:rPr>
              <a:t>GRE TEST prep</a:t>
            </a:r>
            <a:br>
              <a:rPr lang="en-US" sz="4000" b="1" dirty="0" smtClean="0">
                <a:solidFill>
                  <a:schemeClr val="tx1"/>
                </a:solidFill>
              </a:rPr>
            </a:br>
            <a:r>
              <a:rPr lang="en-US" sz="4000" b="1" dirty="0" smtClean="0">
                <a:solidFill>
                  <a:schemeClr val="tx1"/>
                </a:solidFill>
              </a:rPr>
              <a:t>Quant Overview &amp; Arithmetic</a:t>
            </a:r>
            <a:br>
              <a:rPr lang="en-US" sz="4000" b="1" dirty="0" smtClean="0">
                <a:solidFill>
                  <a:schemeClr val="tx1"/>
                </a:solidFill>
              </a:rPr>
            </a:br>
            <a:endParaRPr lang="en-US" sz="4000" b="1" dirty="0">
              <a:solidFill>
                <a:srgbClr val="FF0000"/>
              </a:solidFill>
            </a:endParaRPr>
          </a:p>
        </p:txBody>
      </p:sp>
      <p:sp>
        <p:nvSpPr>
          <p:cNvPr id="3" name="Subtitle 2"/>
          <p:cNvSpPr>
            <a:spLocks noGrp="1"/>
          </p:cNvSpPr>
          <p:nvPr>
            <p:ph type="subTitle" idx="1"/>
          </p:nvPr>
        </p:nvSpPr>
        <p:spPr/>
        <p:txBody>
          <a:bodyPr/>
          <a:lstStyle/>
          <a:p>
            <a:r>
              <a:rPr lang="en-US" dirty="0" smtClean="0"/>
              <a:t>Beth Bowman, Ph.D.</a:t>
            </a:r>
          </a:p>
          <a:p>
            <a:r>
              <a:rPr lang="en-US" dirty="0" smtClean="0"/>
              <a:t>VSSA GRE prep course</a:t>
            </a:r>
            <a:endParaRPr lang="en-US" dirty="0"/>
          </a:p>
        </p:txBody>
      </p:sp>
    </p:spTree>
    <p:extLst>
      <p:ext uri="{BB962C8B-B14F-4D97-AF65-F5344CB8AC3E}">
        <p14:creationId xmlns:p14="http://schemas.microsoft.com/office/powerpoint/2010/main" val="28364338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52400"/>
            <a:ext cx="5943600" cy="838200"/>
          </a:xfrm>
        </p:spPr>
        <p:txBody>
          <a:bodyPr/>
          <a:lstStyle/>
          <a:p>
            <a:r>
              <a:rPr lang="en-US">
                <a:latin typeface="Calibri" charset="0"/>
                <a:cs typeface="Verdana" charset="0"/>
              </a:rPr>
              <a:t>On-screen Calculator on the Computer-Based Test</a:t>
            </a:r>
            <a:endParaRPr lang="en-US" sz="2000">
              <a:latin typeface="Calibri" charset="0"/>
              <a:cs typeface="Verdana" charset="0"/>
            </a:endParaRPr>
          </a:p>
        </p:txBody>
      </p:sp>
      <p:sp>
        <p:nvSpPr>
          <p:cNvPr id="81923" name="Rectangle 3"/>
          <p:cNvSpPr>
            <a:spLocks noGrp="1" noChangeArrowheads="1"/>
          </p:cNvSpPr>
          <p:nvPr>
            <p:ph idx="1"/>
          </p:nvPr>
        </p:nvSpPr>
        <p:spPr>
          <a:xfrm>
            <a:off x="381000" y="1524000"/>
            <a:ext cx="6019800" cy="4525963"/>
          </a:xfrm>
        </p:spPr>
        <p:txBody>
          <a:bodyPr/>
          <a:lstStyle/>
          <a:p>
            <a:r>
              <a:rPr lang="en-US" sz="2000">
                <a:latin typeface="Calibri" charset="0"/>
                <a:cs typeface="Verdana" charset="0"/>
              </a:rPr>
              <a:t>Operated with the keyboard or mouse.</a:t>
            </a:r>
          </a:p>
          <a:p>
            <a:r>
              <a:rPr lang="en-US" sz="2000">
                <a:latin typeface="Calibri" charset="0"/>
                <a:cs typeface="Verdana" charset="0"/>
              </a:rPr>
              <a:t>Has four arithmetic functions, square root, memory and parentheses.</a:t>
            </a:r>
          </a:p>
          <a:p>
            <a:r>
              <a:rPr lang="en-US" sz="2000">
                <a:latin typeface="Calibri" charset="0"/>
                <a:cs typeface="Verdana" charset="0"/>
              </a:rPr>
              <a:t>Has a Transfer Display button to transfer a number to a Numeric Entry question (with a single answer box).</a:t>
            </a:r>
          </a:p>
          <a:p>
            <a:r>
              <a:rPr lang="en-US" sz="2000">
                <a:latin typeface="Calibri" charset="0"/>
                <a:cs typeface="Verdana" charset="0"/>
              </a:rPr>
              <a:t>Respects order of operations (e.g., the result of 1 + 2 x 3 is 7, not 9).</a:t>
            </a:r>
          </a:p>
          <a:p>
            <a:r>
              <a:rPr lang="en-US" sz="2000">
                <a:latin typeface="Calibri" charset="0"/>
                <a:cs typeface="Verdana" charset="0"/>
              </a:rPr>
              <a:t>Most questions do not require difficult computations, so the calculator should be used only when needed (e.g., larger numbers, long divisions or multiplications, square root, etc.).</a:t>
            </a:r>
          </a:p>
        </p:txBody>
      </p:sp>
      <p:pic>
        <p:nvPicPr>
          <p:cNvPr id="81924" name="Picture 8" descr="calcul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3124200"/>
            <a:ext cx="1939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8EC4B950-F086-2044-8473-AAAF2C1F77C4}" type="slidenum">
              <a:rPr lang="en-US" sz="1000">
                <a:solidFill>
                  <a:srgbClr val="7F7F7F"/>
                </a:solidFill>
                <a:latin typeface="Calibri" charset="0"/>
              </a:rPr>
              <a:pPr algn="r" eaLnBrk="1" hangingPunct="1"/>
              <a:t>10</a:t>
            </a:fld>
            <a:endParaRPr lang="en-US" sz="1400">
              <a:solidFill>
                <a:srgbClr val="7F7F7F"/>
              </a:solidFill>
              <a:latin typeface="Calibri"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8" y="396490"/>
            <a:ext cx="169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1763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through the test</a:t>
            </a:r>
            <a:endParaRPr lang="en-US" dirty="0"/>
          </a:p>
        </p:txBody>
      </p:sp>
      <p:sp>
        <p:nvSpPr>
          <p:cNvPr id="3" name="Content Placeholder 2"/>
          <p:cNvSpPr>
            <a:spLocks noGrp="1"/>
          </p:cNvSpPr>
          <p:nvPr>
            <p:ph idx="1"/>
          </p:nvPr>
        </p:nvSpPr>
        <p:spPr>
          <a:xfrm>
            <a:off x="457200" y="1092201"/>
            <a:ext cx="8229600" cy="5342466"/>
          </a:xfrm>
        </p:spPr>
        <p:txBody>
          <a:bodyPr/>
          <a:lstStyle/>
          <a:p>
            <a:r>
              <a:rPr lang="en-US" sz="2000" dirty="0" smtClean="0"/>
              <a:t>Tips:</a:t>
            </a:r>
          </a:p>
          <a:p>
            <a:pPr lvl="1"/>
            <a:r>
              <a:rPr lang="en-US" sz="1800" dirty="0" smtClean="0"/>
              <a:t>Use </a:t>
            </a:r>
            <a:r>
              <a:rPr lang="en-US" sz="1800" dirty="0"/>
              <a:t>scrap paper!</a:t>
            </a:r>
          </a:p>
          <a:p>
            <a:pPr lvl="2"/>
            <a:r>
              <a:rPr lang="en-US" dirty="0"/>
              <a:t>For </a:t>
            </a:r>
            <a:r>
              <a:rPr lang="en-US" dirty="0" smtClean="0"/>
              <a:t>calculations; To </a:t>
            </a:r>
            <a:r>
              <a:rPr lang="en-US" dirty="0"/>
              <a:t>keep track of where you </a:t>
            </a:r>
            <a:r>
              <a:rPr lang="en-US" dirty="0" smtClean="0"/>
              <a:t>are; For </a:t>
            </a:r>
            <a:r>
              <a:rPr lang="en-US" dirty="0"/>
              <a:t>when you come back to a </a:t>
            </a:r>
            <a:r>
              <a:rPr lang="en-US" dirty="0" smtClean="0"/>
              <a:t>quest</a:t>
            </a:r>
          </a:p>
          <a:p>
            <a:pPr lvl="1"/>
            <a:r>
              <a:rPr lang="en-US" sz="1800" dirty="0" smtClean="0"/>
              <a:t>Two passes on test</a:t>
            </a:r>
            <a:endParaRPr lang="en-US" sz="1800" dirty="0"/>
          </a:p>
          <a:p>
            <a:pPr lvl="2"/>
            <a:r>
              <a:rPr lang="en-US" dirty="0" smtClean="0"/>
              <a:t>Go through and answer ones you know first then go through and answer ones you don’t know</a:t>
            </a:r>
          </a:p>
          <a:p>
            <a:pPr lvl="2"/>
            <a:r>
              <a:rPr lang="en-US" dirty="0" smtClean="0"/>
              <a:t>If you don’t know one, skip and move on. Clear your mind. </a:t>
            </a:r>
          </a:p>
          <a:p>
            <a:pPr lvl="1"/>
            <a:r>
              <a:rPr lang="en-US" sz="1800" dirty="0" smtClean="0"/>
              <a:t>Get </a:t>
            </a:r>
            <a:r>
              <a:rPr lang="en-US" sz="1800" dirty="0"/>
              <a:t>out of La La Land</a:t>
            </a:r>
          </a:p>
          <a:p>
            <a:pPr lvl="2"/>
            <a:r>
              <a:rPr lang="en-US" dirty="0"/>
              <a:t>You don’t know where to </a:t>
            </a:r>
            <a:r>
              <a:rPr lang="en-US" dirty="0" smtClean="0"/>
              <a:t>go; If </a:t>
            </a:r>
            <a:r>
              <a:rPr lang="en-US" dirty="0"/>
              <a:t>you’re literally not doing </a:t>
            </a:r>
            <a:r>
              <a:rPr lang="en-US" dirty="0" smtClean="0"/>
              <a:t>anything</a:t>
            </a:r>
          </a:p>
          <a:p>
            <a:pPr lvl="1"/>
            <a:r>
              <a:rPr lang="en-US" sz="1800" dirty="0" smtClean="0"/>
              <a:t>Use scratch paper! For eliminating answers, for solving math</a:t>
            </a:r>
          </a:p>
          <a:p>
            <a:pPr lvl="1"/>
            <a:r>
              <a:rPr lang="en-US" sz="1800" dirty="0"/>
              <a:t>On hard ones, use process of </a:t>
            </a:r>
            <a:r>
              <a:rPr lang="en-US" sz="1800" dirty="0" smtClean="0"/>
              <a:t>elimination</a:t>
            </a:r>
          </a:p>
          <a:p>
            <a:pPr lvl="1"/>
            <a:r>
              <a:rPr lang="en-US" sz="1800" dirty="0" smtClean="0"/>
              <a:t>Estimate and Ballpark an answer</a:t>
            </a:r>
          </a:p>
          <a:p>
            <a:pPr lvl="1"/>
            <a:r>
              <a:rPr lang="en-US" sz="1800" dirty="0" smtClean="0"/>
              <a:t>Avoid traps</a:t>
            </a:r>
          </a:p>
          <a:p>
            <a:pPr lvl="1"/>
            <a:r>
              <a:rPr lang="en-US" sz="1800" dirty="0" smtClean="0"/>
              <a:t>Last two minutes, answer all blank</a:t>
            </a:r>
          </a:p>
        </p:txBody>
      </p:sp>
    </p:spTree>
    <p:extLst>
      <p:ext uri="{BB962C8B-B14F-4D97-AF65-F5344CB8AC3E}">
        <p14:creationId xmlns:p14="http://schemas.microsoft.com/office/powerpoint/2010/main" val="3474241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57200" y="914400"/>
            <a:ext cx="8229600" cy="4419599"/>
          </a:xfrm>
        </p:spPr>
        <p:txBody>
          <a:bodyPr/>
          <a:lstStyle/>
          <a:p>
            <a:r>
              <a:rPr lang="en-US" sz="1800" dirty="0" smtClean="0"/>
              <a:t>Estimate</a:t>
            </a:r>
          </a:p>
          <a:p>
            <a:pPr lvl="1"/>
            <a:r>
              <a:rPr lang="en-US" sz="1800" dirty="0" smtClean="0">
                <a:solidFill>
                  <a:srgbClr val="1F497D"/>
                </a:solidFill>
              </a:rPr>
              <a:t>A 100-foot rope is cut so that the shorter piece is 2/3 the length of the longer piece. How many feet long is the short piece?</a:t>
            </a:r>
          </a:p>
          <a:p>
            <a:pPr lvl="2"/>
            <a:r>
              <a:rPr lang="en-US" dirty="0" smtClean="0">
                <a:solidFill>
                  <a:srgbClr val="1F497D"/>
                </a:solidFill>
              </a:rPr>
              <a:t>75</a:t>
            </a:r>
          </a:p>
          <a:p>
            <a:pPr lvl="2"/>
            <a:r>
              <a:rPr lang="en-US" dirty="0" smtClean="0">
                <a:solidFill>
                  <a:srgbClr val="1F497D"/>
                </a:solidFill>
              </a:rPr>
              <a:t>66 2/3</a:t>
            </a:r>
          </a:p>
          <a:p>
            <a:pPr lvl="2"/>
            <a:r>
              <a:rPr lang="en-US" dirty="0" smtClean="0">
                <a:solidFill>
                  <a:srgbClr val="1F497D"/>
                </a:solidFill>
              </a:rPr>
              <a:t>50</a:t>
            </a:r>
          </a:p>
          <a:p>
            <a:pPr lvl="2"/>
            <a:r>
              <a:rPr lang="en-US" dirty="0" smtClean="0">
                <a:solidFill>
                  <a:srgbClr val="1F497D"/>
                </a:solidFill>
              </a:rPr>
              <a:t>40</a:t>
            </a:r>
          </a:p>
          <a:p>
            <a:pPr lvl="2"/>
            <a:r>
              <a:rPr lang="en-US" dirty="0" smtClean="0">
                <a:solidFill>
                  <a:srgbClr val="1F497D"/>
                </a:solidFill>
              </a:rPr>
              <a:t>33 1/3</a:t>
            </a:r>
          </a:p>
          <a:p>
            <a:r>
              <a:rPr lang="en-US" sz="1800" dirty="0" smtClean="0"/>
              <a:t>Avoid Traps</a:t>
            </a:r>
          </a:p>
          <a:p>
            <a:pPr lvl="1"/>
            <a:r>
              <a:rPr lang="en-US" sz="1800" dirty="0" smtClean="0">
                <a:solidFill>
                  <a:srgbClr val="1F497D"/>
                </a:solidFill>
              </a:rPr>
              <a:t>The price of a jacket was reduced by 10%. During a special sale, the price was discounted another 10%. What is the total percentage discount from the original price of the jacket?</a:t>
            </a:r>
          </a:p>
          <a:p>
            <a:pPr lvl="2"/>
            <a:r>
              <a:rPr lang="en-US" dirty="0" smtClean="0">
                <a:solidFill>
                  <a:srgbClr val="1F497D"/>
                </a:solidFill>
              </a:rPr>
              <a:t>15%</a:t>
            </a:r>
          </a:p>
          <a:p>
            <a:pPr lvl="2"/>
            <a:r>
              <a:rPr lang="en-US" dirty="0" smtClean="0">
                <a:solidFill>
                  <a:srgbClr val="1F497D"/>
                </a:solidFill>
              </a:rPr>
              <a:t>19%</a:t>
            </a:r>
          </a:p>
          <a:p>
            <a:pPr lvl="2"/>
            <a:r>
              <a:rPr lang="en-US" dirty="0" smtClean="0">
                <a:solidFill>
                  <a:srgbClr val="1F497D"/>
                </a:solidFill>
              </a:rPr>
              <a:t>20%</a:t>
            </a:r>
          </a:p>
          <a:p>
            <a:pPr lvl="2"/>
            <a:r>
              <a:rPr lang="en-US" dirty="0" smtClean="0">
                <a:solidFill>
                  <a:srgbClr val="1F497D"/>
                </a:solidFill>
              </a:rPr>
              <a:t>21%</a:t>
            </a:r>
          </a:p>
          <a:p>
            <a:pPr lvl="2"/>
            <a:r>
              <a:rPr lang="en-US" dirty="0" smtClean="0">
                <a:solidFill>
                  <a:srgbClr val="1F497D"/>
                </a:solidFill>
              </a:rPr>
              <a:t>25%</a:t>
            </a:r>
            <a:endParaRPr lang="en-US" dirty="0">
              <a:solidFill>
                <a:srgbClr val="1F497D"/>
              </a:solidFill>
            </a:endParaRPr>
          </a:p>
        </p:txBody>
      </p:sp>
      <p:sp>
        <p:nvSpPr>
          <p:cNvPr id="4" name="Content Placeholder 3"/>
          <p:cNvSpPr>
            <a:spLocks noGrp="1"/>
          </p:cNvSpPr>
          <p:nvPr>
            <p:ph idx="11"/>
          </p:nvPr>
        </p:nvSpPr>
        <p:spPr/>
        <p:txBody>
          <a:bodyPr/>
          <a:lstStyle/>
          <a:p>
            <a:endParaRPr lang="en-US" dirty="0"/>
          </a:p>
        </p:txBody>
      </p:sp>
    </p:spTree>
    <p:extLst>
      <p:ext uri="{BB962C8B-B14F-4D97-AF65-F5344CB8AC3E}">
        <p14:creationId xmlns:p14="http://schemas.microsoft.com/office/powerpoint/2010/main" val="888208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Tips for specific question types</a:t>
            </a: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2907608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 compare tips</a:t>
            </a:r>
            <a:endParaRPr lang="en-US" dirty="0"/>
          </a:p>
        </p:txBody>
      </p:sp>
      <p:sp>
        <p:nvSpPr>
          <p:cNvPr id="3" name="Content Placeholder 2"/>
          <p:cNvSpPr>
            <a:spLocks noGrp="1"/>
          </p:cNvSpPr>
          <p:nvPr>
            <p:ph idx="1"/>
          </p:nvPr>
        </p:nvSpPr>
        <p:spPr>
          <a:xfrm>
            <a:off x="457200" y="1312334"/>
            <a:ext cx="8229600" cy="4419599"/>
          </a:xfrm>
        </p:spPr>
        <p:txBody>
          <a:bodyPr/>
          <a:lstStyle/>
          <a:p>
            <a:r>
              <a:rPr lang="en-US" dirty="0"/>
              <a:t>Plug and chug</a:t>
            </a:r>
          </a:p>
          <a:p>
            <a:pPr lvl="1"/>
            <a:r>
              <a:rPr lang="en-US" dirty="0"/>
              <a:t>FROZEN: fraction, repeats (numbers fro problem), one, zero, extremes (100), negative </a:t>
            </a:r>
          </a:p>
          <a:p>
            <a:r>
              <a:rPr lang="en-US" dirty="0" smtClean="0"/>
              <a:t>Simplify the comparison</a:t>
            </a:r>
          </a:p>
          <a:p>
            <a:pPr lvl="1"/>
            <a:r>
              <a:rPr lang="en-US" dirty="0" smtClean="0">
                <a:solidFill>
                  <a:srgbClr val="1F497D"/>
                </a:solidFill>
              </a:rPr>
              <a:t>Compare</a:t>
            </a:r>
          </a:p>
          <a:p>
            <a:pPr lvl="2"/>
            <a:r>
              <a:rPr lang="en-US" dirty="0" smtClean="0">
                <a:solidFill>
                  <a:srgbClr val="1F497D"/>
                </a:solidFill>
              </a:rPr>
              <a:t>1/16 + 1/7 + 1/4     and       1/4 + 1/16 + 1/6</a:t>
            </a:r>
          </a:p>
          <a:p>
            <a:r>
              <a:rPr lang="en-US" dirty="0" smtClean="0"/>
              <a:t>Algebraically compare the two sides</a:t>
            </a:r>
          </a:p>
          <a:p>
            <a:pPr lvl="1"/>
            <a:r>
              <a:rPr lang="en-US" dirty="0" smtClean="0"/>
              <a:t>Remember that multiplying or dividing by a negative number reverses the sign (we will talk more about this next time)</a:t>
            </a:r>
          </a:p>
          <a:p>
            <a:pPr lvl="1"/>
            <a:r>
              <a:rPr lang="en-US" dirty="0" smtClean="0">
                <a:solidFill>
                  <a:srgbClr val="1F497D"/>
                </a:solidFill>
              </a:rPr>
              <a:t>Compare</a:t>
            </a:r>
          </a:p>
          <a:p>
            <a:pPr lvl="2"/>
            <a:r>
              <a:rPr lang="en-US" dirty="0" smtClean="0">
                <a:solidFill>
                  <a:srgbClr val="1F497D"/>
                </a:solidFill>
              </a:rPr>
              <a:t>1+ w/(1+w)     and     1+ 1/(1+w)</a:t>
            </a:r>
          </a:p>
          <a:p>
            <a:pPr lvl="1"/>
            <a:endParaRPr lang="en-US" dirty="0" smtClean="0"/>
          </a:p>
          <a:p>
            <a:endParaRPr lang="en-US" sz="1600" dirty="0" smtClean="0"/>
          </a:p>
          <a:p>
            <a:pPr lvl="1"/>
            <a:endParaRPr lang="en-US" sz="1600" dirty="0" smtClean="0"/>
          </a:p>
          <a:p>
            <a:pPr lvl="1"/>
            <a:endParaRPr lang="en-US" sz="1600" dirty="0"/>
          </a:p>
        </p:txBody>
      </p:sp>
    </p:spTree>
    <p:extLst>
      <p:ext uri="{BB962C8B-B14F-4D97-AF65-F5344CB8AC3E}">
        <p14:creationId xmlns:p14="http://schemas.microsoft.com/office/powerpoint/2010/main" val="3851081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question types</a:t>
            </a:r>
            <a:endParaRPr lang="en-US" dirty="0"/>
          </a:p>
        </p:txBody>
      </p:sp>
      <p:sp>
        <p:nvSpPr>
          <p:cNvPr id="3" name="Content Placeholder 2"/>
          <p:cNvSpPr>
            <a:spLocks noGrp="1"/>
          </p:cNvSpPr>
          <p:nvPr>
            <p:ph idx="1"/>
          </p:nvPr>
        </p:nvSpPr>
        <p:spPr>
          <a:xfrm>
            <a:off x="457200" y="1159934"/>
            <a:ext cx="8229600" cy="4419599"/>
          </a:xfrm>
        </p:spPr>
        <p:txBody>
          <a:bodyPr/>
          <a:lstStyle/>
          <a:p>
            <a:r>
              <a:rPr lang="en-US" sz="1800" dirty="0" smtClean="0"/>
              <a:t>Single answer</a:t>
            </a:r>
          </a:p>
          <a:p>
            <a:pPr lvl="1"/>
            <a:r>
              <a:rPr lang="en-US" sz="1600" dirty="0" smtClean="0"/>
              <a:t>Back-solve (with answers B and D)</a:t>
            </a:r>
          </a:p>
          <a:p>
            <a:pPr lvl="1"/>
            <a:r>
              <a:rPr lang="en-US" sz="1600" dirty="0" smtClean="0"/>
              <a:t>Estimate </a:t>
            </a:r>
          </a:p>
          <a:p>
            <a:pPr lvl="2"/>
            <a:r>
              <a:rPr lang="en-US" sz="1600" dirty="0" smtClean="0"/>
              <a:t>Scan answers to see how close you have to be</a:t>
            </a:r>
          </a:p>
          <a:p>
            <a:r>
              <a:rPr lang="en-US" sz="1800" dirty="0" smtClean="0"/>
              <a:t>Multiple answer</a:t>
            </a:r>
          </a:p>
          <a:p>
            <a:pPr lvl="1"/>
            <a:r>
              <a:rPr lang="en-US" sz="1600" dirty="0" smtClean="0"/>
              <a:t>Read question: how many answers do you need to select</a:t>
            </a:r>
          </a:p>
          <a:p>
            <a:pPr lvl="1"/>
            <a:r>
              <a:rPr lang="en-US" sz="1600" dirty="0" smtClean="0"/>
              <a:t>If asking for possible values, determine least and highest possible values before selecting</a:t>
            </a:r>
          </a:p>
          <a:p>
            <a:pPr lvl="1"/>
            <a:r>
              <a:rPr lang="en-US" sz="1600" dirty="0" smtClean="0"/>
              <a:t>Estimate</a:t>
            </a:r>
            <a:endParaRPr lang="en-US" sz="1600" dirty="0"/>
          </a:p>
          <a:p>
            <a:r>
              <a:rPr lang="en-US" sz="1800" dirty="0" smtClean="0"/>
              <a:t>Numerical Entry</a:t>
            </a:r>
          </a:p>
          <a:p>
            <a:pPr lvl="1"/>
            <a:r>
              <a:rPr lang="en-US" sz="1600" dirty="0" smtClean="0">
                <a:latin typeface="Calibri" charset="0"/>
                <a:cs typeface="Verdana" charset="0"/>
              </a:rPr>
              <a:t>Enter answer </a:t>
            </a:r>
            <a:r>
              <a:rPr lang="en-US" sz="1600" dirty="0">
                <a:latin typeface="Calibri" charset="0"/>
                <a:cs typeface="Verdana" charset="0"/>
              </a:rPr>
              <a:t>as an integer or a decimal if there is a single answer </a:t>
            </a:r>
            <a:r>
              <a:rPr lang="en-US" sz="1600" dirty="0" smtClean="0">
                <a:latin typeface="Calibri" charset="0"/>
                <a:cs typeface="Verdana" charset="0"/>
              </a:rPr>
              <a:t>box.</a:t>
            </a:r>
          </a:p>
          <a:p>
            <a:pPr lvl="1"/>
            <a:r>
              <a:rPr lang="en-US" sz="1600" dirty="0" smtClean="0">
                <a:latin typeface="Calibri" charset="0"/>
                <a:cs typeface="Verdana" charset="0"/>
              </a:rPr>
              <a:t>Enter answer </a:t>
            </a:r>
            <a:r>
              <a:rPr lang="en-US" sz="1600" dirty="0">
                <a:latin typeface="Calibri" charset="0"/>
                <a:cs typeface="Verdana" charset="0"/>
              </a:rPr>
              <a:t>as a fraction if there are two separate boxes — one for the numerator and one for the denominator. </a:t>
            </a:r>
          </a:p>
          <a:p>
            <a:pPr lvl="2"/>
            <a:r>
              <a:rPr lang="en-US" sz="1600" dirty="0"/>
              <a:t>Don’t reduce fractions, waste of </a:t>
            </a:r>
            <a:r>
              <a:rPr lang="en-US" sz="1600" dirty="0" smtClean="0"/>
              <a:t>time</a:t>
            </a:r>
            <a:endParaRPr lang="en-US" sz="1600" dirty="0" smtClean="0">
              <a:latin typeface="Calibri" charset="0"/>
              <a:cs typeface="Verdana" charset="0"/>
            </a:endParaRPr>
          </a:p>
          <a:p>
            <a:pPr lvl="1"/>
            <a:r>
              <a:rPr lang="en-US" sz="1600" dirty="0">
                <a:latin typeface="Calibri" charset="0"/>
                <a:cs typeface="Verdana" charset="0"/>
              </a:rPr>
              <a:t>Enter the exact answer unless the question requires </a:t>
            </a:r>
            <a:r>
              <a:rPr lang="en-US" sz="1600" dirty="0" smtClean="0">
                <a:latin typeface="Calibri" charset="0"/>
                <a:cs typeface="Verdana" charset="0"/>
              </a:rPr>
              <a:t>you to </a:t>
            </a:r>
            <a:r>
              <a:rPr lang="en-US" sz="1600" dirty="0">
                <a:latin typeface="Calibri" charset="0"/>
                <a:cs typeface="Verdana" charset="0"/>
              </a:rPr>
              <a:t>round </a:t>
            </a:r>
            <a:r>
              <a:rPr lang="en-US" sz="1600" dirty="0" smtClean="0">
                <a:latin typeface="Calibri" charset="0"/>
                <a:cs typeface="Verdana" charset="0"/>
              </a:rPr>
              <a:t>answer.</a:t>
            </a:r>
          </a:p>
          <a:p>
            <a:pPr lvl="2"/>
            <a:r>
              <a:rPr lang="en-US" sz="1600" dirty="0" smtClean="0">
                <a:latin typeface="Calibri" charset="0"/>
                <a:cs typeface="Verdana" charset="0"/>
              </a:rPr>
              <a:t>If rounding, round </a:t>
            </a:r>
            <a:r>
              <a:rPr lang="en-US" sz="1600" dirty="0">
                <a:latin typeface="Calibri" charset="0"/>
                <a:cs typeface="Verdana" charset="0"/>
              </a:rPr>
              <a:t>to the required degree of </a:t>
            </a:r>
            <a:r>
              <a:rPr lang="en-US" sz="1600" dirty="0" smtClean="0">
                <a:latin typeface="Calibri" charset="0"/>
                <a:cs typeface="Verdana" charset="0"/>
              </a:rPr>
              <a:t>accuracy</a:t>
            </a:r>
          </a:p>
          <a:p>
            <a:pPr lvl="1"/>
            <a:r>
              <a:rPr lang="en-US" sz="1600" dirty="0" smtClean="0">
                <a:latin typeface="Calibri" charset="0"/>
                <a:cs typeface="Verdana" charset="0"/>
              </a:rPr>
              <a:t>Examine </a:t>
            </a:r>
            <a:r>
              <a:rPr lang="en-US" sz="1600" dirty="0">
                <a:latin typeface="Calibri" charset="0"/>
                <a:cs typeface="Verdana" charset="0"/>
              </a:rPr>
              <a:t>their answer to see if it is </a:t>
            </a:r>
            <a:r>
              <a:rPr lang="en-US" sz="1600" dirty="0" smtClean="0">
                <a:latin typeface="Calibri" charset="0"/>
                <a:cs typeface="Verdana" charset="0"/>
              </a:rPr>
              <a:t>reasonable</a:t>
            </a:r>
          </a:p>
          <a:p>
            <a:pPr lvl="1"/>
            <a:endParaRPr lang="en-US" sz="1600" dirty="0"/>
          </a:p>
        </p:txBody>
      </p:sp>
    </p:spTree>
    <p:extLst>
      <p:ext uri="{BB962C8B-B14F-4D97-AF65-F5344CB8AC3E}">
        <p14:creationId xmlns:p14="http://schemas.microsoft.com/office/powerpoint/2010/main" val="2103086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Areas of Knowledge</a:t>
            </a:r>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6665695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Arithmetic Topics: terminology</a:t>
            </a:r>
            <a:endParaRPr lang="en-US" dirty="0"/>
          </a:p>
        </p:txBody>
      </p:sp>
      <p:sp>
        <p:nvSpPr>
          <p:cNvPr id="3" name="Content Placeholder 2"/>
          <p:cNvSpPr>
            <a:spLocks noGrp="1"/>
          </p:cNvSpPr>
          <p:nvPr>
            <p:ph idx="1"/>
          </p:nvPr>
        </p:nvSpPr>
        <p:spPr>
          <a:xfrm>
            <a:off x="485508" y="1092201"/>
            <a:ext cx="8229600" cy="4419599"/>
          </a:xfrm>
        </p:spPr>
        <p:txBody>
          <a:bodyPr/>
          <a:lstStyle/>
          <a:p>
            <a:r>
              <a:rPr lang="en-US" sz="1800" dirty="0" smtClean="0"/>
              <a:t>Integer (includes 0); consecutive integers</a:t>
            </a:r>
          </a:p>
          <a:p>
            <a:r>
              <a:rPr lang="en-US" sz="1800" dirty="0" smtClean="0"/>
              <a:t>Adding, multiplying odds and evens</a:t>
            </a:r>
          </a:p>
          <a:p>
            <a:endParaRPr lang="en-US" sz="1800" dirty="0" smtClean="0"/>
          </a:p>
          <a:p>
            <a:pPr lvl="1"/>
            <a:r>
              <a:rPr lang="en-US" sz="1800" dirty="0" smtClean="0">
                <a:solidFill>
                  <a:srgbClr val="1F497D"/>
                </a:solidFill>
              </a:rPr>
              <a:t>ETS 154 14. On the number line shown above, the tick marks are evenly spaced. Which of the following statements about the numbers x, y, and z must be true? </a:t>
            </a:r>
            <a:endParaRPr lang="en-US" sz="1800" dirty="0">
              <a:solidFill>
                <a:srgbClr val="1F497D"/>
              </a:solidFill>
            </a:endParaRPr>
          </a:p>
          <a:p>
            <a:pPr lvl="1"/>
            <a:r>
              <a:rPr lang="en-US" sz="1800" dirty="0" smtClean="0">
                <a:solidFill>
                  <a:srgbClr val="1F497D"/>
                </a:solidFill>
              </a:rPr>
              <a:t>Indicate all such statements:</a:t>
            </a:r>
          </a:p>
          <a:p>
            <a:pPr lvl="2"/>
            <a:r>
              <a:rPr lang="en-US" dirty="0" smtClean="0">
                <a:solidFill>
                  <a:srgbClr val="1F497D"/>
                </a:solidFill>
              </a:rPr>
              <a:t>xyz &lt; 0</a:t>
            </a:r>
          </a:p>
          <a:p>
            <a:pPr lvl="2"/>
            <a:r>
              <a:rPr lang="en-US" dirty="0" smtClean="0">
                <a:solidFill>
                  <a:srgbClr val="1F497D"/>
                </a:solidFill>
              </a:rPr>
              <a:t>x + z = y</a:t>
            </a:r>
          </a:p>
          <a:p>
            <a:pPr lvl="2"/>
            <a:r>
              <a:rPr lang="en-US" dirty="0" smtClean="0">
                <a:solidFill>
                  <a:srgbClr val="1F497D"/>
                </a:solidFill>
              </a:rPr>
              <a:t>z(y – x) &gt; 0</a:t>
            </a:r>
          </a:p>
          <a:p>
            <a:r>
              <a:rPr lang="en-US" sz="1800" dirty="0" smtClean="0"/>
              <a:t>Factors (divide into a number), multiple</a:t>
            </a:r>
          </a:p>
          <a:p>
            <a:r>
              <a:rPr lang="en-US" sz="1800" dirty="0" smtClean="0"/>
              <a:t>Prime number (2, 3, 5, 7, …); prime factorization</a:t>
            </a:r>
          </a:p>
          <a:p>
            <a:r>
              <a:rPr lang="en-US" sz="1800" dirty="0" smtClean="0"/>
              <a:t>Undefined: x/0, √(</a:t>
            </a:r>
            <a:r>
              <a:rPr lang="en-US" sz="1800" dirty="0" err="1" smtClean="0"/>
              <a:t>neg</a:t>
            </a:r>
            <a:r>
              <a:rPr lang="en-US" sz="1800" dirty="0" smtClean="0"/>
              <a:t> #), 0</a:t>
            </a:r>
            <a:r>
              <a:rPr lang="en-US" sz="1800" baseline="30000" dirty="0" smtClean="0"/>
              <a:t>0</a:t>
            </a:r>
            <a:endParaRPr lang="en-US" sz="1800" dirty="0" smtClean="0"/>
          </a:p>
          <a:p>
            <a:r>
              <a:rPr lang="en-US" sz="1800" dirty="0" smtClean="0"/>
              <a:t>Terms</a:t>
            </a:r>
          </a:p>
          <a:p>
            <a:pPr lvl="1"/>
            <a:r>
              <a:rPr lang="en-US" sz="1800" dirty="0" smtClean="0"/>
              <a:t>Sum, difference, product, quotient, divisor, numerator, denominator, consecutive</a:t>
            </a:r>
            <a:endParaRPr lang="en-US" sz="1800" dirty="0"/>
          </a:p>
          <a:p>
            <a:r>
              <a:rPr lang="en-US" sz="1800" dirty="0" smtClean="0"/>
              <a:t>Rules for deciding if a number is divisible by 2, 3, 4, 5, 6, 8, 9</a:t>
            </a:r>
          </a:p>
          <a:p>
            <a:endParaRPr lang="en-US" sz="1800" dirty="0"/>
          </a:p>
        </p:txBody>
      </p:sp>
      <p:sp>
        <p:nvSpPr>
          <p:cNvPr id="4" name="Content Placeholder 3"/>
          <p:cNvSpPr>
            <a:spLocks noGrp="1"/>
          </p:cNvSpPr>
          <p:nvPr>
            <p:ph idx="11"/>
          </p:nvPr>
        </p:nvSpPr>
        <p:spPr/>
        <p:txBody>
          <a:bodyPr/>
          <a:lstStyle/>
          <a:p>
            <a:endParaRPr lang="en-US"/>
          </a:p>
        </p:txBody>
      </p:sp>
      <p:grpSp>
        <p:nvGrpSpPr>
          <p:cNvPr id="20" name="Group 19"/>
          <p:cNvGrpSpPr/>
          <p:nvPr/>
        </p:nvGrpSpPr>
        <p:grpSpPr>
          <a:xfrm>
            <a:off x="2283956" y="1828798"/>
            <a:ext cx="2094175" cy="327132"/>
            <a:chOff x="2283956" y="1828798"/>
            <a:chExt cx="2094175" cy="327132"/>
          </a:xfrm>
        </p:grpSpPr>
        <p:cxnSp>
          <p:nvCxnSpPr>
            <p:cNvPr id="6" name="Straight Arrow Connector 5"/>
            <p:cNvCxnSpPr/>
            <p:nvPr/>
          </p:nvCxnSpPr>
          <p:spPr>
            <a:xfrm>
              <a:off x="2283956" y="1828798"/>
              <a:ext cx="2094175"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622623" y="1828798"/>
              <a:ext cx="0" cy="815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093716" y="1828798"/>
              <a:ext cx="0" cy="815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564809" y="1828798"/>
              <a:ext cx="0" cy="815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4073956" y="1828798"/>
              <a:ext cx="0" cy="81522"/>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476035" y="1828798"/>
              <a:ext cx="290915" cy="307777"/>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kumimoji="0" lang="en-US"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x</a:t>
              </a:r>
            </a:p>
          </p:txBody>
        </p:sp>
        <p:sp>
          <p:nvSpPr>
            <p:cNvPr id="16" name="TextBox 15"/>
            <p:cNvSpPr txBox="1"/>
            <p:nvPr/>
          </p:nvSpPr>
          <p:spPr>
            <a:xfrm>
              <a:off x="2948258" y="1848153"/>
              <a:ext cx="298805" cy="307777"/>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lang="en-US" sz="1400" dirty="0">
                  <a:latin typeface="Verdana" pitchFamily="34" charset="0"/>
                  <a:ea typeface="Verdana" pitchFamily="34" charset="0"/>
                  <a:cs typeface="Verdana" pitchFamily="34" charset="0"/>
                </a:rPr>
                <a:t>0</a:t>
              </a:r>
              <a:endParaRPr kumimoji="0" lang="en-US"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17" name="TextBox 16"/>
            <p:cNvSpPr txBox="1"/>
            <p:nvPr/>
          </p:nvSpPr>
          <p:spPr>
            <a:xfrm>
              <a:off x="3415406" y="1848153"/>
              <a:ext cx="290915" cy="307777"/>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lang="en-US" sz="1400" noProof="0" dirty="0" smtClean="0">
                  <a:latin typeface="Verdana" pitchFamily="34" charset="0"/>
                  <a:ea typeface="Verdana" pitchFamily="34" charset="0"/>
                  <a:cs typeface="Verdana" pitchFamily="34" charset="0"/>
                </a:rPr>
                <a:t>y</a:t>
              </a:r>
              <a:endParaRPr kumimoji="0" lang="en-US"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
          <p:nvSpPr>
            <p:cNvPr id="18" name="TextBox 17"/>
            <p:cNvSpPr txBox="1"/>
            <p:nvPr/>
          </p:nvSpPr>
          <p:spPr>
            <a:xfrm>
              <a:off x="3928498" y="1848153"/>
              <a:ext cx="278993" cy="307777"/>
            </a:xfrm>
            <a:prstGeom prst="rect">
              <a:avLst/>
            </a:prstGeom>
          </p:spPr>
          <p:txBody>
            <a:bodyPr wrap="none" rtlCol="0">
              <a:spAutoFit/>
            </a:bodyPr>
            <a:lstStyle/>
            <a:p>
              <a:pPr marR="0" algn="l" defTabSz="914400" rtl="0" eaLnBrk="1" fontAlgn="auto" latinLnBrk="0" hangingPunct="1">
                <a:lnSpc>
                  <a:spcPct val="100000"/>
                </a:lnSpc>
                <a:spcBef>
                  <a:spcPct val="20000"/>
                </a:spcBef>
                <a:spcAft>
                  <a:spcPts val="0"/>
                </a:spcAft>
                <a:buClrTx/>
                <a:buSzTx/>
                <a:tabLst/>
              </a:pPr>
              <a:r>
                <a:rPr lang="en-US" sz="1400" dirty="0">
                  <a:latin typeface="Verdana" pitchFamily="34" charset="0"/>
                  <a:ea typeface="Verdana" pitchFamily="34" charset="0"/>
                  <a:cs typeface="Verdana" pitchFamily="34" charset="0"/>
                </a:rPr>
                <a:t>z</a:t>
              </a:r>
              <a:endParaRPr kumimoji="0" lang="en-US" sz="14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2174847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a:t>
            </a:r>
            <a:r>
              <a:rPr lang="en-US" dirty="0" smtClean="0"/>
              <a:t>Topics: Extra tips on dividing</a:t>
            </a:r>
            <a:endParaRPr lang="en-US" dirty="0"/>
          </a:p>
        </p:txBody>
      </p:sp>
      <p:sp>
        <p:nvSpPr>
          <p:cNvPr id="3" name="Content Placeholder 2"/>
          <p:cNvSpPr>
            <a:spLocks noGrp="1"/>
          </p:cNvSpPr>
          <p:nvPr>
            <p:ph idx="1"/>
          </p:nvPr>
        </p:nvSpPr>
        <p:spPr>
          <a:xfrm>
            <a:off x="457200" y="1310851"/>
            <a:ext cx="8229600" cy="4419599"/>
          </a:xfrm>
        </p:spPr>
        <p:txBody>
          <a:bodyPr/>
          <a:lstStyle/>
          <a:p>
            <a:r>
              <a:rPr lang="en-US" dirty="0">
                <a:hlinkClick r:id="rId2"/>
              </a:rPr>
              <a:t>http://www.quickanddirtytips.com/education/math/how-to-tell-if-a-number-is-divisible-by-7-8-or-9</a:t>
            </a:r>
            <a:endParaRPr lang="en-US" dirty="0"/>
          </a:p>
          <a:p>
            <a:endParaRPr lang="en-US" dirty="0" smtClean="0"/>
          </a:p>
          <a:p>
            <a:r>
              <a:rPr lang="en-US" dirty="0" smtClean="0"/>
              <a:t>7</a:t>
            </a:r>
            <a:endParaRPr lang="en-US" dirty="0"/>
          </a:p>
          <a:p>
            <a:pPr lvl="1"/>
            <a:r>
              <a:rPr lang="en-US" dirty="0"/>
              <a:t>Double last digit of number</a:t>
            </a:r>
          </a:p>
          <a:p>
            <a:pPr lvl="1"/>
            <a:r>
              <a:rPr lang="en-US" dirty="0"/>
              <a:t>Subtract from the rest of the digits</a:t>
            </a:r>
          </a:p>
          <a:p>
            <a:pPr lvl="1"/>
            <a:r>
              <a:rPr lang="en-US" dirty="0"/>
              <a:t>If 0 or divisible by 7, then divisible by 7</a:t>
            </a:r>
          </a:p>
          <a:p>
            <a:r>
              <a:rPr lang="en-US" dirty="0"/>
              <a:t>8</a:t>
            </a:r>
          </a:p>
          <a:p>
            <a:pPr lvl="1"/>
            <a:r>
              <a:rPr lang="en-US" dirty="0"/>
              <a:t>Last three digits divisible by 8?</a:t>
            </a:r>
          </a:p>
          <a:p>
            <a:pPr lvl="1"/>
            <a:r>
              <a:rPr lang="en-US" dirty="0"/>
              <a:t>For 3-digit #s: </a:t>
            </a:r>
          </a:p>
          <a:p>
            <a:pPr lvl="2"/>
            <a:r>
              <a:rPr lang="en-US" dirty="0"/>
              <a:t>If first digit is even and the last two digits are divisible by 8, it is divisible</a:t>
            </a:r>
          </a:p>
          <a:p>
            <a:pPr lvl="2"/>
            <a:r>
              <a:rPr lang="en-US" dirty="0"/>
              <a:t>If first digit is odd, subtract 4 from last two digits and if it is now divisible by 8, the whole number is divisible </a:t>
            </a: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7602801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a:t>
            </a:r>
            <a:r>
              <a:rPr lang="en-US" dirty="0" smtClean="0"/>
              <a:t>Topics: Exponents</a:t>
            </a:r>
            <a:endParaRPr lang="en-US" dirty="0"/>
          </a:p>
        </p:txBody>
      </p:sp>
      <p:sp>
        <p:nvSpPr>
          <p:cNvPr id="3" name="Content Placeholder 2"/>
          <p:cNvSpPr>
            <a:spLocks noGrp="1"/>
          </p:cNvSpPr>
          <p:nvPr>
            <p:ph idx="1"/>
          </p:nvPr>
        </p:nvSpPr>
        <p:spPr>
          <a:xfrm>
            <a:off x="457200" y="1126071"/>
            <a:ext cx="8229600" cy="5165540"/>
          </a:xfrm>
        </p:spPr>
        <p:txBody>
          <a:bodyPr/>
          <a:lstStyle/>
          <a:p>
            <a:r>
              <a:rPr lang="en-US" sz="2000" dirty="0" smtClean="0"/>
              <a:t>a</a:t>
            </a:r>
            <a:r>
              <a:rPr lang="en-US" sz="2000" baseline="30000" dirty="0" smtClean="0"/>
              <a:t>2</a:t>
            </a:r>
            <a:r>
              <a:rPr lang="en-US" sz="2000" dirty="0" smtClean="0"/>
              <a:t>*a</a:t>
            </a:r>
            <a:r>
              <a:rPr lang="en-US" sz="2000" baseline="30000" dirty="0" smtClean="0"/>
              <a:t>3</a:t>
            </a:r>
            <a:r>
              <a:rPr lang="en-US" sz="2000" dirty="0" smtClean="0"/>
              <a:t>=a</a:t>
            </a:r>
            <a:r>
              <a:rPr lang="en-US" sz="2000" baseline="30000" dirty="0" smtClean="0"/>
              <a:t>5</a:t>
            </a:r>
          </a:p>
          <a:p>
            <a:r>
              <a:rPr lang="en-US" sz="2000" dirty="0" smtClean="0"/>
              <a:t>(a</a:t>
            </a:r>
            <a:r>
              <a:rPr lang="en-US" sz="2000" baseline="30000" dirty="0" smtClean="0"/>
              <a:t>2</a:t>
            </a:r>
            <a:r>
              <a:rPr lang="en-US" sz="2000" dirty="0" smtClean="0"/>
              <a:t>)</a:t>
            </a:r>
            <a:r>
              <a:rPr lang="en-US" sz="2000" baseline="30000" dirty="0" smtClean="0"/>
              <a:t>3</a:t>
            </a:r>
            <a:r>
              <a:rPr lang="en-US" sz="2000" dirty="0" smtClean="0"/>
              <a:t>=a</a:t>
            </a:r>
            <a:r>
              <a:rPr lang="en-US" sz="2000" baseline="30000" dirty="0" smtClean="0"/>
              <a:t>6</a:t>
            </a:r>
            <a:endParaRPr lang="en-US" sz="2000" dirty="0" smtClean="0"/>
          </a:p>
          <a:p>
            <a:r>
              <a:rPr lang="en-US" sz="2000" dirty="0" smtClean="0"/>
              <a:t>a</a:t>
            </a:r>
            <a:r>
              <a:rPr lang="en-US" sz="2000" baseline="30000" dirty="0" smtClean="0"/>
              <a:t>2</a:t>
            </a:r>
            <a:r>
              <a:rPr lang="en-US" sz="2000" dirty="0" smtClean="0"/>
              <a:t>/a</a:t>
            </a:r>
            <a:r>
              <a:rPr lang="en-US" sz="2000" baseline="30000" dirty="0" smtClean="0"/>
              <a:t>3</a:t>
            </a:r>
            <a:r>
              <a:rPr lang="en-US" sz="2000" dirty="0" smtClean="0"/>
              <a:t>=a</a:t>
            </a:r>
            <a:r>
              <a:rPr lang="en-US" sz="2000" baseline="30000" dirty="0" smtClean="0"/>
              <a:t>2-3</a:t>
            </a:r>
            <a:r>
              <a:rPr lang="en-US" sz="2000" dirty="0" smtClean="0"/>
              <a:t>=a</a:t>
            </a:r>
            <a:r>
              <a:rPr lang="en-US" sz="2000" baseline="30000" dirty="0" smtClean="0"/>
              <a:t>-1</a:t>
            </a:r>
          </a:p>
          <a:p>
            <a:r>
              <a:rPr lang="en-US" sz="2000" dirty="0" smtClean="0"/>
              <a:t>a</a:t>
            </a:r>
            <a:r>
              <a:rPr lang="en-US" sz="2000" baseline="30000" dirty="0" smtClean="0"/>
              <a:t>3</a:t>
            </a:r>
            <a:r>
              <a:rPr lang="en-US" sz="2000" dirty="0" smtClean="0"/>
              <a:t>-a</a:t>
            </a:r>
            <a:r>
              <a:rPr lang="en-US" sz="2000" baseline="30000" dirty="0" smtClean="0"/>
              <a:t>2</a:t>
            </a:r>
            <a:r>
              <a:rPr lang="en-US" sz="2000" dirty="0" smtClean="0"/>
              <a:t>=a</a:t>
            </a:r>
            <a:r>
              <a:rPr lang="en-US" sz="2000" baseline="30000" dirty="0" smtClean="0"/>
              <a:t>2</a:t>
            </a:r>
            <a:r>
              <a:rPr lang="en-US" sz="2000" dirty="0" smtClean="0"/>
              <a:t>(a-1)</a:t>
            </a:r>
          </a:p>
          <a:p>
            <a:pPr lvl="1"/>
            <a:r>
              <a:rPr lang="en-US" dirty="0" smtClean="0">
                <a:solidFill>
                  <a:srgbClr val="1F497D"/>
                </a:solidFill>
              </a:rPr>
              <a:t>Compare:</a:t>
            </a:r>
          </a:p>
          <a:p>
            <a:pPr lvl="2"/>
            <a:r>
              <a:rPr lang="en-US" sz="2000" dirty="0" smtClean="0">
                <a:solidFill>
                  <a:srgbClr val="1F497D"/>
                </a:solidFill>
              </a:rPr>
              <a:t>27</a:t>
            </a:r>
            <a:r>
              <a:rPr lang="en-US" sz="2000" baseline="30000" dirty="0" smtClean="0">
                <a:solidFill>
                  <a:srgbClr val="1F497D"/>
                </a:solidFill>
              </a:rPr>
              <a:t>4</a:t>
            </a:r>
            <a:r>
              <a:rPr lang="en-US" sz="2000" dirty="0" smtClean="0">
                <a:solidFill>
                  <a:srgbClr val="1F497D"/>
                </a:solidFill>
              </a:rPr>
              <a:t>   and    9</a:t>
            </a:r>
            <a:r>
              <a:rPr lang="en-US" sz="2000" baseline="30000" dirty="0" smtClean="0">
                <a:solidFill>
                  <a:srgbClr val="1F497D"/>
                </a:solidFill>
              </a:rPr>
              <a:t>6</a:t>
            </a:r>
            <a:endParaRPr lang="en-US" sz="2000" dirty="0" smtClean="0">
              <a:solidFill>
                <a:srgbClr val="1F497D"/>
              </a:solidFill>
            </a:endParaRPr>
          </a:p>
          <a:p>
            <a:pPr lvl="1"/>
            <a:r>
              <a:rPr lang="en-US" dirty="0" smtClean="0">
                <a:solidFill>
                  <a:srgbClr val="1F497D"/>
                </a:solidFill>
              </a:rPr>
              <a:t>If 3</a:t>
            </a:r>
            <a:r>
              <a:rPr lang="en-US" baseline="30000" dirty="0" smtClean="0">
                <a:solidFill>
                  <a:srgbClr val="1F497D"/>
                </a:solidFill>
              </a:rPr>
              <a:t>3</a:t>
            </a:r>
            <a:r>
              <a:rPr lang="en-US" dirty="0" smtClean="0">
                <a:solidFill>
                  <a:srgbClr val="1F497D"/>
                </a:solidFill>
              </a:rPr>
              <a:t> x 9</a:t>
            </a:r>
            <a:r>
              <a:rPr lang="en-US" baseline="30000" dirty="0" smtClean="0">
                <a:solidFill>
                  <a:srgbClr val="1F497D"/>
                </a:solidFill>
              </a:rPr>
              <a:t>12</a:t>
            </a:r>
            <a:r>
              <a:rPr lang="en-US" dirty="0" smtClean="0">
                <a:solidFill>
                  <a:srgbClr val="1F497D"/>
                </a:solidFill>
              </a:rPr>
              <a:t> = 3</a:t>
            </a:r>
            <a:r>
              <a:rPr lang="en-US" baseline="30000" dirty="0" smtClean="0">
                <a:solidFill>
                  <a:srgbClr val="1F497D"/>
                </a:solidFill>
              </a:rPr>
              <a:t>x</a:t>
            </a:r>
            <a:r>
              <a:rPr lang="en-US" dirty="0" smtClean="0">
                <a:solidFill>
                  <a:srgbClr val="1F497D"/>
                </a:solidFill>
              </a:rPr>
              <a:t>, what is the value of x?</a:t>
            </a:r>
          </a:p>
          <a:p>
            <a:r>
              <a:rPr lang="en-US" sz="2000" dirty="0" smtClean="0"/>
              <a:t>a</a:t>
            </a:r>
            <a:r>
              <a:rPr lang="en-US" sz="2000" baseline="30000" dirty="0" smtClean="0"/>
              <a:t>-3</a:t>
            </a:r>
            <a:r>
              <a:rPr lang="en-US" sz="2000" dirty="0" smtClean="0"/>
              <a:t>= 1/a</a:t>
            </a:r>
            <a:r>
              <a:rPr lang="en-US" sz="2000" baseline="30000" dirty="0" smtClean="0"/>
              <a:t>3</a:t>
            </a:r>
          </a:p>
          <a:p>
            <a:r>
              <a:rPr lang="en-US" sz="2000" dirty="0" smtClean="0"/>
              <a:t>General rules:</a:t>
            </a:r>
          </a:p>
          <a:p>
            <a:pPr lvl="1"/>
            <a:r>
              <a:rPr lang="en-US" dirty="0" smtClean="0"/>
              <a:t>Negative number raised to even power makes it positive</a:t>
            </a:r>
          </a:p>
          <a:p>
            <a:pPr lvl="1"/>
            <a:r>
              <a:rPr lang="en-US" dirty="0" smtClean="0"/>
              <a:t>Odd number raised to any power is still odd</a:t>
            </a:r>
          </a:p>
          <a:p>
            <a:pPr lvl="1"/>
            <a:r>
              <a:rPr lang="en-US" dirty="0" smtClean="0"/>
              <a:t>Raising a number &gt;1 to a power &gt;1 makes the number bigger</a:t>
            </a:r>
          </a:p>
          <a:p>
            <a:pPr lvl="1"/>
            <a:r>
              <a:rPr lang="en-US" dirty="0"/>
              <a:t>Raising a number </a:t>
            </a:r>
            <a:r>
              <a:rPr lang="en-US" dirty="0" smtClean="0"/>
              <a:t>between 0 and 1 </a:t>
            </a:r>
            <a:r>
              <a:rPr lang="en-US" dirty="0"/>
              <a:t>to </a:t>
            </a:r>
            <a:r>
              <a:rPr lang="en-US" dirty="0" smtClean="0"/>
              <a:t>a power &gt;1 </a:t>
            </a:r>
            <a:r>
              <a:rPr lang="en-US" dirty="0"/>
              <a:t>makes the number </a:t>
            </a:r>
            <a:r>
              <a:rPr lang="en-US" dirty="0" smtClean="0"/>
              <a:t>smaller</a:t>
            </a:r>
          </a:p>
          <a:p>
            <a:endParaRPr lang="en-US" sz="2000" dirty="0"/>
          </a:p>
        </p:txBody>
      </p:sp>
    </p:spTree>
    <p:extLst>
      <p:ext uri="{BB962C8B-B14F-4D97-AF65-F5344CB8AC3E}">
        <p14:creationId xmlns:p14="http://schemas.microsoft.com/office/powerpoint/2010/main" val="3912007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457200" y="152400"/>
            <a:ext cx="5943600" cy="838200"/>
          </a:xfrm>
        </p:spPr>
        <p:txBody>
          <a:bodyPr/>
          <a:lstStyle/>
          <a:p>
            <a:r>
              <a:rPr lang="en-US">
                <a:latin typeface="Calibri" charset="0"/>
                <a:cs typeface="Verdana" charset="0"/>
              </a:rPr>
              <a:t>Quantitative Reasoning Question Types</a:t>
            </a:r>
          </a:p>
        </p:txBody>
      </p:sp>
      <p:sp>
        <p:nvSpPr>
          <p:cNvPr id="36867" name="Content Placeholder 4"/>
          <p:cNvSpPr>
            <a:spLocks noGrp="1"/>
          </p:cNvSpPr>
          <p:nvPr>
            <p:ph idx="1"/>
          </p:nvPr>
        </p:nvSpPr>
        <p:spPr/>
        <p:txBody>
          <a:bodyPr/>
          <a:lstStyle/>
          <a:p>
            <a:r>
              <a:rPr lang="en-US">
                <a:latin typeface="Calibri" charset="0"/>
                <a:cs typeface="Verdana" charset="0"/>
              </a:rPr>
              <a:t>Multiple Choice — Select One Answer Choice</a:t>
            </a:r>
          </a:p>
          <a:p>
            <a:pPr lvl="1">
              <a:buFont typeface="Arial" charset="0"/>
              <a:buChar char="‒"/>
            </a:pPr>
            <a:r>
              <a:rPr lang="en-US">
                <a:latin typeface="Calibri" charset="0"/>
                <a:ea typeface="Verdana" charset="0"/>
                <a:cs typeface="Verdana" charset="0"/>
              </a:rPr>
              <a:t>Five answer choices, choose the correct one</a:t>
            </a:r>
          </a:p>
          <a:p>
            <a:r>
              <a:rPr lang="en-US">
                <a:latin typeface="Calibri" charset="0"/>
                <a:cs typeface="Verdana" charset="0"/>
              </a:rPr>
              <a:t>Multiple Choice — Select One or More Answer Choices</a:t>
            </a:r>
          </a:p>
          <a:p>
            <a:pPr lvl="1">
              <a:buFont typeface="Arial" charset="0"/>
              <a:buChar char="‒"/>
            </a:pPr>
            <a:r>
              <a:rPr lang="en-US">
                <a:latin typeface="Calibri" charset="0"/>
                <a:ea typeface="Verdana" charset="0"/>
                <a:cs typeface="Verdana" charset="0"/>
              </a:rPr>
              <a:t>Select one or more choices from a list</a:t>
            </a:r>
          </a:p>
          <a:p>
            <a:r>
              <a:rPr lang="en-US">
                <a:latin typeface="Calibri" charset="0"/>
                <a:cs typeface="Verdana" charset="0"/>
              </a:rPr>
              <a:t>Quantitative Comparison Questions </a:t>
            </a:r>
          </a:p>
          <a:p>
            <a:pPr lvl="1"/>
            <a:r>
              <a:rPr lang="en-US">
                <a:latin typeface="Calibri" charset="0"/>
                <a:ea typeface="Verdana" charset="0"/>
                <a:cs typeface="Verdana" charset="0"/>
              </a:rPr>
              <a:t>Compare two quantities</a:t>
            </a:r>
          </a:p>
          <a:p>
            <a:r>
              <a:rPr lang="en-US">
                <a:latin typeface="Calibri" charset="0"/>
                <a:cs typeface="Verdana" charset="0"/>
              </a:rPr>
              <a:t>Numeric Entry Questions</a:t>
            </a:r>
          </a:p>
          <a:p>
            <a:pPr lvl="1"/>
            <a:r>
              <a:rPr lang="en-US">
                <a:latin typeface="Calibri" charset="0"/>
                <a:ea typeface="Verdana" charset="0"/>
                <a:cs typeface="Verdana" charset="0"/>
              </a:rPr>
              <a:t>Enter a numerical answer in an answer box or boxes</a:t>
            </a:r>
            <a:endParaRPr lang="en-US" sz="1800">
              <a:latin typeface="Calibri" charset="0"/>
              <a:ea typeface="Verdana" charset="0"/>
              <a:cs typeface="Verdana" charset="0"/>
            </a:endParaRPr>
          </a:p>
          <a:p>
            <a:r>
              <a:rPr lang="en-US">
                <a:latin typeface="Calibri" charset="0"/>
                <a:cs typeface="Verdana" charset="0"/>
              </a:rPr>
              <a:t>Some questions are in Data Interpretation sets</a:t>
            </a:r>
          </a:p>
          <a:p>
            <a:pPr lvl="1"/>
            <a:r>
              <a:rPr lang="en-US">
                <a:latin typeface="Calibri" charset="0"/>
                <a:ea typeface="Verdana" charset="0"/>
                <a:cs typeface="Verdana" charset="0"/>
              </a:rPr>
              <a:t>Several consecutive questions about the same data presentation</a:t>
            </a: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06563592-7D97-1E4F-8E7C-A6D5F0C3E169}" type="slidenum">
              <a:rPr lang="en-US" sz="1000">
                <a:solidFill>
                  <a:srgbClr val="7F7F7F"/>
                </a:solidFill>
                <a:latin typeface="Calibri" charset="0"/>
              </a:rPr>
              <a:pPr algn="r" eaLnBrk="1" hangingPunct="1"/>
              <a:t>2</a:t>
            </a:fld>
            <a:endParaRPr lang="en-US" sz="1000">
              <a:solidFill>
                <a:srgbClr val="7F7F7F"/>
              </a:solidFill>
              <a:latin typeface="Calibri" charset="0"/>
            </a:endParaRPr>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381000"/>
            <a:ext cx="169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0539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Exponents</a:t>
            </a:r>
          </a:p>
        </p:txBody>
      </p:sp>
      <p:sp>
        <p:nvSpPr>
          <p:cNvPr id="3" name="Content Placeholder 2"/>
          <p:cNvSpPr>
            <a:spLocks noGrp="1"/>
          </p:cNvSpPr>
          <p:nvPr>
            <p:ph idx="1"/>
          </p:nvPr>
        </p:nvSpPr>
        <p:spPr/>
        <p:txBody>
          <a:bodyPr/>
          <a:lstStyle/>
          <a:p>
            <a:r>
              <a:rPr lang="en-US" sz="2400" dirty="0" smtClean="0">
                <a:solidFill>
                  <a:schemeClr val="tx2"/>
                </a:solidFill>
              </a:rPr>
              <a:t>ETSQ 46 5: n is an even negative integer</a:t>
            </a:r>
          </a:p>
          <a:p>
            <a:pPr lvl="1"/>
            <a:r>
              <a:rPr lang="en-US" sz="2400" dirty="0" smtClean="0">
                <a:solidFill>
                  <a:schemeClr val="tx2"/>
                </a:solidFill>
              </a:rPr>
              <a:t>Compare</a:t>
            </a:r>
          </a:p>
          <a:p>
            <a:pPr lvl="2"/>
            <a:r>
              <a:rPr lang="en-US" sz="2400" dirty="0" smtClean="0">
                <a:solidFill>
                  <a:schemeClr val="tx2"/>
                </a:solidFill>
              </a:rPr>
              <a:t>(1/3)</a:t>
            </a:r>
            <a:r>
              <a:rPr lang="en-US" sz="2400" baseline="30000" dirty="0" smtClean="0">
                <a:solidFill>
                  <a:schemeClr val="tx2"/>
                </a:solidFill>
              </a:rPr>
              <a:t>n</a:t>
            </a:r>
            <a:endParaRPr lang="en-US" sz="2400" dirty="0" smtClean="0">
              <a:solidFill>
                <a:schemeClr val="tx2"/>
              </a:solidFill>
            </a:endParaRPr>
          </a:p>
          <a:p>
            <a:pPr lvl="2"/>
            <a:r>
              <a:rPr lang="en-US" sz="2400" dirty="0" smtClean="0">
                <a:solidFill>
                  <a:schemeClr val="tx2"/>
                </a:solidFill>
              </a:rPr>
              <a:t>(-3)</a:t>
            </a:r>
            <a:r>
              <a:rPr lang="en-US" sz="2400" baseline="30000" dirty="0" smtClean="0">
                <a:solidFill>
                  <a:schemeClr val="tx2"/>
                </a:solidFill>
              </a:rPr>
              <a:t>n</a:t>
            </a:r>
          </a:p>
          <a:p>
            <a:r>
              <a:rPr lang="en-US" sz="2400" dirty="0" smtClean="0">
                <a:solidFill>
                  <a:schemeClr val="tx2"/>
                </a:solidFill>
              </a:rPr>
              <a:t>ETSQ 49 15: If |z| ≤ 1, which of the following statements must be true? Indicate all such statements</a:t>
            </a:r>
          </a:p>
          <a:p>
            <a:pPr lvl="1"/>
            <a:r>
              <a:rPr lang="en-US" sz="2400" dirty="0">
                <a:solidFill>
                  <a:schemeClr val="tx2"/>
                </a:solidFill>
              </a:rPr>
              <a:t>z</a:t>
            </a:r>
            <a:r>
              <a:rPr lang="en-US" sz="2400" baseline="30000" dirty="0" smtClean="0">
                <a:solidFill>
                  <a:schemeClr val="tx2"/>
                </a:solidFill>
              </a:rPr>
              <a:t>2</a:t>
            </a:r>
            <a:r>
              <a:rPr lang="en-US" sz="2400" dirty="0" smtClean="0">
                <a:solidFill>
                  <a:schemeClr val="tx2"/>
                </a:solidFill>
              </a:rPr>
              <a:t> ≤ 1</a:t>
            </a:r>
          </a:p>
          <a:p>
            <a:pPr lvl="1"/>
            <a:r>
              <a:rPr lang="en-US" sz="2400" dirty="0">
                <a:solidFill>
                  <a:schemeClr val="tx2"/>
                </a:solidFill>
              </a:rPr>
              <a:t>z</a:t>
            </a:r>
            <a:r>
              <a:rPr lang="en-US" sz="2400" baseline="30000" dirty="0">
                <a:solidFill>
                  <a:schemeClr val="tx2"/>
                </a:solidFill>
              </a:rPr>
              <a:t>2</a:t>
            </a:r>
            <a:r>
              <a:rPr lang="en-US" sz="2400" dirty="0">
                <a:solidFill>
                  <a:schemeClr val="tx2"/>
                </a:solidFill>
              </a:rPr>
              <a:t> ≤ </a:t>
            </a:r>
            <a:r>
              <a:rPr lang="en-US" sz="2400" dirty="0" smtClean="0">
                <a:solidFill>
                  <a:schemeClr val="tx2"/>
                </a:solidFill>
              </a:rPr>
              <a:t>z</a:t>
            </a:r>
            <a:endParaRPr lang="en-US" sz="2400" dirty="0">
              <a:solidFill>
                <a:schemeClr val="tx2"/>
              </a:solidFill>
            </a:endParaRPr>
          </a:p>
          <a:p>
            <a:pPr lvl="1"/>
            <a:r>
              <a:rPr lang="en-US" sz="2400" dirty="0" smtClean="0">
                <a:solidFill>
                  <a:schemeClr val="tx2"/>
                </a:solidFill>
              </a:rPr>
              <a:t>z</a:t>
            </a:r>
            <a:r>
              <a:rPr lang="en-US" sz="2400" baseline="30000" dirty="0" smtClean="0">
                <a:solidFill>
                  <a:schemeClr val="tx2"/>
                </a:solidFill>
              </a:rPr>
              <a:t>3</a:t>
            </a:r>
            <a:r>
              <a:rPr lang="en-US" sz="2400" dirty="0" smtClean="0">
                <a:solidFill>
                  <a:schemeClr val="tx2"/>
                </a:solidFill>
              </a:rPr>
              <a:t> </a:t>
            </a:r>
            <a:r>
              <a:rPr lang="en-US" sz="2400" dirty="0">
                <a:solidFill>
                  <a:schemeClr val="tx2"/>
                </a:solidFill>
              </a:rPr>
              <a:t>≤ </a:t>
            </a:r>
            <a:r>
              <a:rPr lang="en-US" sz="2400" dirty="0" smtClean="0">
                <a:solidFill>
                  <a:schemeClr val="tx2"/>
                </a:solidFill>
              </a:rPr>
              <a:t>z</a:t>
            </a:r>
            <a:endParaRPr lang="en-US" sz="2400" dirty="0">
              <a:solidFill>
                <a:schemeClr val="tx2"/>
              </a:solidFill>
            </a:endParaRPr>
          </a:p>
          <a:p>
            <a:pPr lvl="1"/>
            <a:endParaRPr lang="en-US" sz="2400" dirty="0" smtClean="0">
              <a:solidFill>
                <a:schemeClr val="tx2"/>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2522894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a:t>
            </a:r>
            <a:r>
              <a:rPr lang="en-US" dirty="0" err="1" smtClean="0"/>
              <a:t>sqrt</a:t>
            </a:r>
            <a:endParaRPr lang="en-US" dirty="0"/>
          </a:p>
        </p:txBody>
      </p:sp>
      <p:sp>
        <p:nvSpPr>
          <p:cNvPr id="3" name="Content Placeholder 2"/>
          <p:cNvSpPr>
            <a:spLocks noGrp="1"/>
          </p:cNvSpPr>
          <p:nvPr>
            <p:ph idx="1"/>
          </p:nvPr>
        </p:nvSpPr>
        <p:spPr>
          <a:xfrm>
            <a:off x="457200" y="1407301"/>
            <a:ext cx="8229600" cy="4419599"/>
          </a:xfrm>
        </p:spPr>
        <p:txBody>
          <a:bodyPr/>
          <a:lstStyle/>
          <a:p>
            <a:r>
              <a:rPr lang="en-US" dirty="0"/>
              <a:t>√100 = 10; -√100 = -</a:t>
            </a:r>
            <a:r>
              <a:rPr lang="en-US" dirty="0" smtClean="0"/>
              <a:t>10</a:t>
            </a:r>
          </a:p>
          <a:p>
            <a:pPr lvl="1"/>
            <a:r>
              <a:rPr lang="en-US" dirty="0" smtClean="0">
                <a:solidFill>
                  <a:schemeClr val="tx2"/>
                </a:solidFill>
              </a:rPr>
              <a:t>√25 = ?</a:t>
            </a:r>
          </a:p>
          <a:p>
            <a:pPr lvl="1"/>
            <a:r>
              <a:rPr lang="en-US" dirty="0" smtClean="0">
                <a:solidFill>
                  <a:schemeClr val="tx2"/>
                </a:solidFill>
              </a:rPr>
              <a:t>√36 </a:t>
            </a:r>
            <a:r>
              <a:rPr lang="en-US" dirty="0">
                <a:solidFill>
                  <a:schemeClr val="tx2"/>
                </a:solidFill>
              </a:rPr>
              <a:t>= </a:t>
            </a:r>
            <a:r>
              <a:rPr lang="en-US" dirty="0" smtClean="0">
                <a:solidFill>
                  <a:schemeClr val="tx2"/>
                </a:solidFill>
              </a:rPr>
              <a:t>?</a:t>
            </a:r>
          </a:p>
          <a:p>
            <a:pPr lvl="1"/>
            <a:r>
              <a:rPr lang="en-US" dirty="0">
                <a:solidFill>
                  <a:schemeClr val="tx2"/>
                </a:solidFill>
              </a:rPr>
              <a:t>√</a:t>
            </a:r>
            <a:r>
              <a:rPr lang="en-US" dirty="0" smtClean="0">
                <a:solidFill>
                  <a:schemeClr val="tx2"/>
                </a:solidFill>
              </a:rPr>
              <a:t>32 </a:t>
            </a:r>
            <a:r>
              <a:rPr lang="en-US" dirty="0">
                <a:solidFill>
                  <a:schemeClr val="tx2"/>
                </a:solidFill>
              </a:rPr>
              <a:t>= </a:t>
            </a:r>
            <a:r>
              <a:rPr lang="en-US" dirty="0" smtClean="0">
                <a:solidFill>
                  <a:schemeClr val="tx2"/>
                </a:solidFill>
              </a:rPr>
              <a:t>?</a:t>
            </a:r>
          </a:p>
          <a:p>
            <a:r>
              <a:rPr lang="en-US" dirty="0" smtClean="0"/>
              <a:t>(</a:t>
            </a:r>
            <a:r>
              <a:rPr lang="en-US" dirty="0"/>
              <a:t>√a) (√b) = (√</a:t>
            </a:r>
            <a:r>
              <a:rPr lang="en-US" dirty="0" err="1"/>
              <a:t>ab</a:t>
            </a:r>
            <a:r>
              <a:rPr lang="en-US" dirty="0" smtClean="0"/>
              <a:t>)</a:t>
            </a:r>
          </a:p>
          <a:p>
            <a:pPr lvl="1"/>
            <a:r>
              <a:rPr lang="en-US" dirty="0"/>
              <a:t>√32 = </a:t>
            </a:r>
            <a:r>
              <a:rPr lang="en-US" dirty="0" smtClean="0"/>
              <a:t>√(16*2) = 4√2</a:t>
            </a:r>
          </a:p>
          <a:p>
            <a:pPr lvl="1"/>
            <a:r>
              <a:rPr lang="en-US" dirty="0" smtClean="0">
                <a:solidFill>
                  <a:srgbClr val="1F497D"/>
                </a:solidFill>
              </a:rPr>
              <a:t>(</a:t>
            </a:r>
            <a:r>
              <a:rPr lang="en-US" dirty="0">
                <a:solidFill>
                  <a:srgbClr val="1F497D"/>
                </a:solidFill>
              </a:rPr>
              <a:t>√75)/(</a:t>
            </a:r>
            <a:r>
              <a:rPr lang="en-US" dirty="0" smtClean="0">
                <a:solidFill>
                  <a:srgbClr val="1F497D"/>
                </a:solidFill>
              </a:rPr>
              <a:t>√27) = ?</a:t>
            </a:r>
            <a:endParaRPr lang="en-US" dirty="0"/>
          </a:p>
          <a:p>
            <a:r>
              <a:rPr lang="en-US" dirty="0"/>
              <a:t>(√a)/(</a:t>
            </a:r>
            <a:r>
              <a:rPr lang="en-US" dirty="0" smtClean="0"/>
              <a:t>√b) </a:t>
            </a:r>
            <a:r>
              <a:rPr lang="en-US" dirty="0"/>
              <a:t>= √(a/b</a:t>
            </a:r>
            <a:r>
              <a:rPr lang="en-US" dirty="0" smtClean="0"/>
              <a:t>)</a:t>
            </a:r>
          </a:p>
          <a:p>
            <a:r>
              <a:rPr lang="en-US" dirty="0"/>
              <a:t>√a + </a:t>
            </a:r>
            <a:r>
              <a:rPr lang="en-US" dirty="0" smtClean="0"/>
              <a:t>√a = 2√a</a:t>
            </a:r>
            <a:endParaRPr lang="en-US" dirty="0"/>
          </a:p>
          <a:p>
            <a:r>
              <a:rPr lang="en-US" dirty="0" smtClean="0"/>
              <a:t>√a + √b </a:t>
            </a:r>
            <a:r>
              <a:rPr lang="en-US" dirty="0" smtClean="0">
                <a:solidFill>
                  <a:srgbClr val="FF0000"/>
                </a:solidFill>
              </a:rPr>
              <a:t>≠</a:t>
            </a:r>
            <a:r>
              <a:rPr lang="en-US" dirty="0" smtClean="0"/>
              <a:t> √(</a:t>
            </a:r>
            <a:r>
              <a:rPr lang="en-US" dirty="0" err="1" smtClean="0"/>
              <a:t>a+b</a:t>
            </a:r>
            <a:r>
              <a:rPr lang="en-US" dirty="0" smtClean="0"/>
              <a:t>)</a:t>
            </a:r>
          </a:p>
          <a:p>
            <a:r>
              <a:rPr lang="en-US" dirty="0" smtClean="0"/>
              <a:t>For odd order roots, there is 1 answer; for even order roots, there are 2</a:t>
            </a:r>
          </a:p>
          <a:p>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020504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a:t>
            </a:r>
            <a:r>
              <a:rPr lang="en-US" dirty="0" smtClean="0"/>
              <a:t>Fractions </a:t>
            </a:r>
            <a:r>
              <a:rPr lang="en-US" dirty="0" err="1" smtClean="0"/>
              <a:t>etc</a:t>
            </a:r>
            <a:endParaRPr lang="en-US" dirty="0"/>
          </a:p>
        </p:txBody>
      </p:sp>
      <p:sp>
        <p:nvSpPr>
          <p:cNvPr id="3" name="Content Placeholder 2"/>
          <p:cNvSpPr>
            <a:spLocks noGrp="1"/>
          </p:cNvSpPr>
          <p:nvPr>
            <p:ph idx="1"/>
          </p:nvPr>
        </p:nvSpPr>
        <p:spPr>
          <a:xfrm>
            <a:off x="457200" y="1018693"/>
            <a:ext cx="8229600" cy="4419599"/>
          </a:xfrm>
        </p:spPr>
        <p:txBody>
          <a:bodyPr/>
          <a:lstStyle/>
          <a:p>
            <a:r>
              <a:rPr lang="en-US" sz="2000" dirty="0" smtClean="0"/>
              <a:t>Fractions</a:t>
            </a:r>
          </a:p>
          <a:p>
            <a:pPr lvl="1"/>
            <a:r>
              <a:rPr lang="en-US" dirty="0" smtClean="0"/>
              <a:t>Always reduce (except for data entry questions)</a:t>
            </a:r>
          </a:p>
          <a:p>
            <a:pPr lvl="1"/>
            <a:r>
              <a:rPr lang="en-US" dirty="0" smtClean="0"/>
              <a:t>a/b + c/b = (</a:t>
            </a:r>
            <a:r>
              <a:rPr lang="en-US" dirty="0" err="1" smtClean="0"/>
              <a:t>a+c</a:t>
            </a:r>
            <a:r>
              <a:rPr lang="en-US" dirty="0" smtClean="0"/>
              <a:t>)/b</a:t>
            </a:r>
          </a:p>
          <a:p>
            <a:pPr lvl="1"/>
            <a:r>
              <a:rPr lang="en-US" dirty="0"/>
              <a:t>a/b </a:t>
            </a:r>
            <a:r>
              <a:rPr lang="en-US" dirty="0" smtClean="0"/>
              <a:t>- </a:t>
            </a:r>
            <a:r>
              <a:rPr lang="en-US" dirty="0"/>
              <a:t>c/b = (</a:t>
            </a:r>
            <a:r>
              <a:rPr lang="en-US" dirty="0" smtClean="0"/>
              <a:t>a-c</a:t>
            </a:r>
            <a:r>
              <a:rPr lang="en-US" dirty="0"/>
              <a:t>)/</a:t>
            </a:r>
            <a:r>
              <a:rPr lang="en-US" dirty="0" smtClean="0"/>
              <a:t>b</a:t>
            </a:r>
          </a:p>
          <a:p>
            <a:pPr lvl="1"/>
            <a:r>
              <a:rPr lang="en-US" dirty="0" smtClean="0"/>
              <a:t>a/b * c/d = (ac)/(</a:t>
            </a:r>
            <a:r>
              <a:rPr lang="en-US" dirty="0" err="1" smtClean="0"/>
              <a:t>bd</a:t>
            </a:r>
            <a:r>
              <a:rPr lang="en-US" dirty="0" smtClean="0"/>
              <a:t>)</a:t>
            </a:r>
          </a:p>
          <a:p>
            <a:pPr lvl="1"/>
            <a:r>
              <a:rPr lang="en-US" dirty="0" smtClean="0"/>
              <a:t>a/b ÷ c/d = (ad)/(</a:t>
            </a:r>
            <a:r>
              <a:rPr lang="en-US" dirty="0" err="1" smtClean="0"/>
              <a:t>bc</a:t>
            </a:r>
            <a:r>
              <a:rPr lang="en-US" dirty="0" smtClean="0"/>
              <a:t>)</a:t>
            </a:r>
          </a:p>
          <a:p>
            <a:r>
              <a:rPr lang="en-US" sz="2000" dirty="0" smtClean="0"/>
              <a:t>Converting fractions to percentages to decimals to ratios to proportions</a:t>
            </a:r>
          </a:p>
          <a:p>
            <a:pPr lvl="1"/>
            <a:r>
              <a:rPr lang="en-US" dirty="0" smtClean="0"/>
              <a:t>Tip: ratio or 1:2 means that total is a multiple of 3</a:t>
            </a:r>
          </a:p>
          <a:p>
            <a:pPr lvl="1"/>
            <a:r>
              <a:rPr lang="en-US" dirty="0" smtClean="0"/>
              <a:t>Tip: ratio box </a:t>
            </a:r>
          </a:p>
          <a:p>
            <a:pPr lvl="1"/>
            <a:r>
              <a:rPr lang="en-US" dirty="0" smtClean="0">
                <a:solidFill>
                  <a:srgbClr val="1F497D"/>
                </a:solidFill>
              </a:rPr>
              <a:t>You have a handful of pennies and nickels in a ratio of 2:1. You have a total of 24 coins. How many pennies do you have?</a:t>
            </a:r>
          </a:p>
        </p:txBody>
      </p:sp>
      <p:graphicFrame>
        <p:nvGraphicFramePr>
          <p:cNvPr id="4" name="Table 3"/>
          <p:cNvGraphicFramePr>
            <a:graphicFrameLocks noGrp="1"/>
          </p:cNvGraphicFramePr>
          <p:nvPr>
            <p:extLst>
              <p:ext uri="{D42A27DB-BD31-4B8C-83A1-F6EECF244321}">
                <p14:modId xmlns:p14="http://schemas.microsoft.com/office/powerpoint/2010/main" val="1312866144"/>
              </p:ext>
            </p:extLst>
          </p:nvPr>
        </p:nvGraphicFramePr>
        <p:xfrm>
          <a:off x="1371599" y="5165665"/>
          <a:ext cx="6096000" cy="1483360"/>
        </p:xfrm>
        <a:graphic>
          <a:graphicData uri="http://schemas.openxmlformats.org/drawingml/2006/table">
            <a:tbl>
              <a:tblPr firstRow="1" bandRow="1">
                <a:tableStyleId>{5C22544A-7EE6-4342-B048-85BDC9FD1C3A}</a:tableStyleId>
              </a:tblPr>
              <a:tblGrid>
                <a:gridCol w="1676400"/>
                <a:gridCol w="1371600"/>
                <a:gridCol w="1524000"/>
                <a:gridCol w="1524000"/>
              </a:tblGrid>
              <a:tr h="370840">
                <a:tc>
                  <a:txBody>
                    <a:bodyPr/>
                    <a:lstStyle/>
                    <a:p>
                      <a:endParaRPr lang="en-US" dirty="0"/>
                    </a:p>
                  </a:txBody>
                  <a:tcPr/>
                </a:tc>
                <a:tc>
                  <a:txBody>
                    <a:bodyPr/>
                    <a:lstStyle/>
                    <a:p>
                      <a:r>
                        <a:rPr lang="en-US" dirty="0" smtClean="0"/>
                        <a:t>Pennies</a:t>
                      </a:r>
                      <a:endParaRPr lang="en-US" dirty="0"/>
                    </a:p>
                  </a:txBody>
                  <a:tcPr/>
                </a:tc>
                <a:tc>
                  <a:txBody>
                    <a:bodyPr/>
                    <a:lstStyle/>
                    <a:p>
                      <a:r>
                        <a:rPr lang="en-US" dirty="0" smtClean="0"/>
                        <a:t>Nickels</a:t>
                      </a:r>
                      <a:endParaRPr lang="en-US" dirty="0"/>
                    </a:p>
                  </a:txBody>
                  <a:tcPr/>
                </a:tc>
                <a:tc>
                  <a:txBody>
                    <a:bodyPr/>
                    <a:lstStyle/>
                    <a:p>
                      <a:r>
                        <a:rPr lang="en-US" dirty="0" smtClean="0"/>
                        <a:t>Total</a:t>
                      </a:r>
                      <a:endParaRPr lang="en-US" dirty="0"/>
                    </a:p>
                  </a:txBody>
                  <a:tcPr/>
                </a:tc>
              </a:tr>
              <a:tr h="370840">
                <a:tc>
                  <a:txBody>
                    <a:bodyPr/>
                    <a:lstStyle/>
                    <a:p>
                      <a:r>
                        <a:rPr lang="en-US" dirty="0" smtClean="0"/>
                        <a:t>ratio</a:t>
                      </a:r>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r>
              <a:tr h="370840">
                <a:tc>
                  <a:txBody>
                    <a:bodyPr/>
                    <a:lstStyle/>
                    <a:p>
                      <a:r>
                        <a:rPr lang="en-US" dirty="0" smtClean="0"/>
                        <a:t>Multiply by</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Actual numbers</a:t>
                      </a:r>
                      <a:endParaRPr lang="en-US" dirty="0"/>
                    </a:p>
                  </a:txBody>
                  <a:tcPr/>
                </a:tc>
                <a:tc>
                  <a:txBody>
                    <a:bodyPr/>
                    <a:lstStyle/>
                    <a:p>
                      <a:endParaRPr lang="en-US"/>
                    </a:p>
                  </a:txBody>
                  <a:tcPr/>
                </a:tc>
                <a:tc>
                  <a:txBody>
                    <a:bodyPr/>
                    <a:lstStyle/>
                    <a:p>
                      <a:endParaRPr lang="en-US" dirty="0"/>
                    </a:p>
                  </a:txBody>
                  <a:tcPr/>
                </a:tc>
                <a:tc>
                  <a:txBody>
                    <a:bodyPr/>
                    <a:lstStyle/>
                    <a:p>
                      <a:r>
                        <a:rPr lang="en-US" dirty="0" smtClean="0"/>
                        <a:t>24</a:t>
                      </a:r>
                      <a:endParaRPr lang="en-US" dirty="0"/>
                    </a:p>
                  </a:txBody>
                  <a:tcPr/>
                </a:tc>
              </a:tr>
            </a:tbl>
          </a:graphicData>
        </a:graphic>
      </p:graphicFrame>
    </p:spTree>
    <p:extLst>
      <p:ext uri="{BB962C8B-B14F-4D97-AF65-F5344CB8AC3E}">
        <p14:creationId xmlns:p14="http://schemas.microsoft.com/office/powerpoint/2010/main" val="2056994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Fractions </a:t>
            </a:r>
            <a:r>
              <a:rPr lang="en-US" dirty="0" err="1"/>
              <a:t>etc</a:t>
            </a:r>
            <a:endParaRPr lang="en-US" dirty="0"/>
          </a:p>
        </p:txBody>
      </p:sp>
      <p:sp>
        <p:nvSpPr>
          <p:cNvPr id="3" name="Content Placeholder 2"/>
          <p:cNvSpPr>
            <a:spLocks noGrp="1"/>
          </p:cNvSpPr>
          <p:nvPr>
            <p:ph idx="1"/>
          </p:nvPr>
        </p:nvSpPr>
        <p:spPr>
          <a:xfrm>
            <a:off x="302738" y="1859416"/>
            <a:ext cx="8551333" cy="3399906"/>
          </a:xfrm>
        </p:spPr>
        <p:txBody>
          <a:bodyPr/>
          <a:lstStyle/>
          <a:p>
            <a:r>
              <a:rPr lang="en-US" sz="2400" dirty="0" smtClean="0">
                <a:solidFill>
                  <a:srgbClr val="1F497D"/>
                </a:solidFill>
              </a:rPr>
              <a:t>PR 238. Flour</a:t>
            </a:r>
            <a:r>
              <a:rPr lang="en-US" sz="2400" dirty="0">
                <a:solidFill>
                  <a:srgbClr val="1F497D"/>
                </a:solidFill>
              </a:rPr>
              <a:t>, eggs, yeast, and salt are mixed by weight in the ratio of 11:9:3:2, respectively. How many pounds of yeast are there in 20 pounds of the mixture?</a:t>
            </a:r>
          </a:p>
          <a:p>
            <a:pPr lvl="1"/>
            <a:r>
              <a:rPr lang="en-US" sz="2400" dirty="0">
                <a:solidFill>
                  <a:srgbClr val="1F497D"/>
                </a:solidFill>
              </a:rPr>
              <a:t>1 3/5</a:t>
            </a:r>
          </a:p>
          <a:p>
            <a:pPr lvl="1"/>
            <a:r>
              <a:rPr lang="en-US" sz="2400" dirty="0">
                <a:solidFill>
                  <a:srgbClr val="1F497D"/>
                </a:solidFill>
              </a:rPr>
              <a:t>1 4/5</a:t>
            </a:r>
          </a:p>
          <a:p>
            <a:pPr lvl="1"/>
            <a:r>
              <a:rPr lang="en-US" sz="2400" dirty="0">
                <a:solidFill>
                  <a:srgbClr val="1F497D"/>
                </a:solidFill>
              </a:rPr>
              <a:t>2</a:t>
            </a:r>
          </a:p>
          <a:p>
            <a:pPr lvl="1"/>
            <a:r>
              <a:rPr lang="en-US" sz="2400" dirty="0">
                <a:solidFill>
                  <a:srgbClr val="1F497D"/>
                </a:solidFill>
              </a:rPr>
              <a:t>2 2/5</a:t>
            </a:r>
          </a:p>
          <a:p>
            <a:pPr lvl="1"/>
            <a:r>
              <a:rPr lang="en-US" sz="2400" dirty="0">
                <a:solidFill>
                  <a:srgbClr val="1F497D"/>
                </a:solidFill>
              </a:rPr>
              <a:t>8 4/</a:t>
            </a:r>
            <a:r>
              <a:rPr lang="en-US" sz="2400" dirty="0" smtClean="0">
                <a:solidFill>
                  <a:srgbClr val="1F497D"/>
                </a:solidFill>
              </a:rPr>
              <a:t>5</a:t>
            </a: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9659852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Fractions </a:t>
            </a:r>
            <a:r>
              <a:rPr lang="en-US" dirty="0" err="1"/>
              <a:t>etc</a:t>
            </a:r>
            <a:endParaRPr lang="en-US" dirty="0"/>
          </a:p>
        </p:txBody>
      </p:sp>
      <p:sp>
        <p:nvSpPr>
          <p:cNvPr id="3" name="Content Placeholder 2"/>
          <p:cNvSpPr>
            <a:spLocks noGrp="1"/>
          </p:cNvSpPr>
          <p:nvPr>
            <p:ph idx="1"/>
          </p:nvPr>
        </p:nvSpPr>
        <p:spPr>
          <a:xfrm>
            <a:off x="457200" y="1143001"/>
            <a:ext cx="8229600" cy="4419599"/>
          </a:xfrm>
        </p:spPr>
        <p:txBody>
          <a:bodyPr/>
          <a:lstStyle/>
          <a:p>
            <a:r>
              <a:rPr lang="en-US" sz="2000" dirty="0"/>
              <a:t>Percent Increase/Decrease</a:t>
            </a:r>
          </a:p>
          <a:p>
            <a:pPr lvl="1"/>
            <a:r>
              <a:rPr lang="en-US" dirty="0"/>
              <a:t>=difference/</a:t>
            </a:r>
            <a:r>
              <a:rPr lang="en-US" dirty="0">
                <a:solidFill>
                  <a:srgbClr val="FF0000"/>
                </a:solidFill>
              </a:rPr>
              <a:t>original</a:t>
            </a:r>
            <a:r>
              <a:rPr lang="en-US" dirty="0"/>
              <a:t> * 100</a:t>
            </a:r>
          </a:p>
          <a:p>
            <a:pPr lvl="2"/>
            <a:r>
              <a:rPr lang="en-US" sz="2000" dirty="0"/>
              <a:t>IE if it doubles, then it is a 100% increase.</a:t>
            </a:r>
          </a:p>
          <a:p>
            <a:pPr lvl="1"/>
            <a:r>
              <a:rPr lang="en-US" dirty="0" smtClean="0">
                <a:solidFill>
                  <a:srgbClr val="1F497D"/>
                </a:solidFill>
              </a:rPr>
              <a:t>PR 233. </a:t>
            </a:r>
            <a:r>
              <a:rPr lang="en-US" dirty="0" err="1" smtClean="0">
                <a:solidFill>
                  <a:srgbClr val="1F497D"/>
                </a:solidFill>
              </a:rPr>
              <a:t>Vandelay</a:t>
            </a:r>
            <a:r>
              <a:rPr lang="en-US" dirty="0" smtClean="0">
                <a:solidFill>
                  <a:srgbClr val="1F497D"/>
                </a:solidFill>
              </a:rPr>
              <a:t> Industries reported a $6,000 profit over the three-month period from March to May of the current year. If, over the previous the previous three-month period, </a:t>
            </a:r>
            <a:r>
              <a:rPr lang="en-US" dirty="0" err="1" smtClean="0">
                <a:solidFill>
                  <a:srgbClr val="1F497D"/>
                </a:solidFill>
              </a:rPr>
              <a:t>Vandelay</a:t>
            </a:r>
            <a:r>
              <a:rPr lang="en-US" dirty="0" smtClean="0">
                <a:solidFill>
                  <a:srgbClr val="1F497D"/>
                </a:solidFill>
              </a:rPr>
              <a:t> Industries realized a $3,500 profit, by approximately what percent did its profit increase?</a:t>
            </a:r>
          </a:p>
          <a:p>
            <a:pPr lvl="2"/>
            <a:r>
              <a:rPr lang="en-US" sz="2000" dirty="0" smtClean="0">
                <a:solidFill>
                  <a:srgbClr val="1F497D"/>
                </a:solidFill>
              </a:rPr>
              <a:t>25%</a:t>
            </a:r>
          </a:p>
          <a:p>
            <a:pPr lvl="2"/>
            <a:r>
              <a:rPr lang="en-US" sz="2000" dirty="0" smtClean="0">
                <a:solidFill>
                  <a:srgbClr val="1F497D"/>
                </a:solidFill>
              </a:rPr>
              <a:t>32%</a:t>
            </a:r>
          </a:p>
          <a:p>
            <a:pPr lvl="2"/>
            <a:r>
              <a:rPr lang="en-US" sz="2000" dirty="0" smtClean="0">
                <a:solidFill>
                  <a:srgbClr val="1F497D"/>
                </a:solidFill>
              </a:rPr>
              <a:t>42%</a:t>
            </a:r>
          </a:p>
          <a:p>
            <a:pPr lvl="2"/>
            <a:r>
              <a:rPr lang="en-US" sz="2000" dirty="0" smtClean="0">
                <a:solidFill>
                  <a:srgbClr val="1F497D"/>
                </a:solidFill>
              </a:rPr>
              <a:t>55%</a:t>
            </a:r>
          </a:p>
          <a:p>
            <a:pPr lvl="2"/>
            <a:r>
              <a:rPr lang="en-US" sz="2000" dirty="0" smtClean="0">
                <a:solidFill>
                  <a:srgbClr val="1F497D"/>
                </a:solidFill>
              </a:rPr>
              <a:t>70%</a:t>
            </a:r>
          </a:p>
          <a:p>
            <a:endParaRPr lang="en-US" sz="2000" dirty="0"/>
          </a:p>
        </p:txBody>
      </p:sp>
      <p:sp>
        <p:nvSpPr>
          <p:cNvPr id="6" name="Content Placeholder 5"/>
          <p:cNvSpPr>
            <a:spLocks noGrp="1"/>
          </p:cNvSpPr>
          <p:nvPr>
            <p:ph idx="11"/>
          </p:nvPr>
        </p:nvSpPr>
        <p:spPr/>
        <p:txBody>
          <a:bodyPr/>
          <a:lstStyle/>
          <a:p>
            <a:endParaRPr lang="en-US"/>
          </a:p>
        </p:txBody>
      </p:sp>
    </p:spTree>
    <p:extLst>
      <p:ext uri="{BB962C8B-B14F-4D97-AF65-F5344CB8AC3E}">
        <p14:creationId xmlns:p14="http://schemas.microsoft.com/office/powerpoint/2010/main" val="1199129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Fractions </a:t>
            </a:r>
            <a:r>
              <a:rPr lang="en-US" dirty="0" err="1"/>
              <a:t>etc</a:t>
            </a:r>
            <a:endParaRPr lang="en-US" dirty="0"/>
          </a:p>
        </p:txBody>
      </p:sp>
      <p:sp>
        <p:nvSpPr>
          <p:cNvPr id="3" name="Content Placeholder 2"/>
          <p:cNvSpPr>
            <a:spLocks noGrp="1"/>
          </p:cNvSpPr>
          <p:nvPr>
            <p:ph idx="1"/>
          </p:nvPr>
        </p:nvSpPr>
        <p:spPr/>
        <p:txBody>
          <a:bodyPr/>
          <a:lstStyle/>
          <a:p>
            <a:r>
              <a:rPr lang="en-US" sz="2400" dirty="0">
                <a:solidFill>
                  <a:srgbClr val="1F497D"/>
                </a:solidFill>
              </a:rPr>
              <a:t>PR 234. The table </a:t>
            </a:r>
            <a:r>
              <a:rPr lang="en-US" sz="2400" dirty="0" smtClean="0">
                <a:solidFill>
                  <a:srgbClr val="1F497D"/>
                </a:solidFill>
              </a:rPr>
              <a:t>shows </a:t>
            </a:r>
            <a:r>
              <a:rPr lang="en-US" sz="2400" dirty="0">
                <a:solidFill>
                  <a:srgbClr val="1F497D"/>
                </a:solidFill>
              </a:rPr>
              <a:t>the original price and the sale price for six different models of cars. For which car models is the discount between the original price and the sale price at least 25%?</a:t>
            </a:r>
          </a:p>
          <a:p>
            <a:r>
              <a:rPr lang="en-US" sz="2400" dirty="0">
                <a:solidFill>
                  <a:srgbClr val="1F497D"/>
                </a:solidFill>
              </a:rPr>
              <a:t>Indicate all such models</a:t>
            </a:r>
          </a:p>
          <a:p>
            <a:pPr lvl="1"/>
            <a:r>
              <a:rPr lang="en-US" sz="2400" dirty="0">
                <a:solidFill>
                  <a:srgbClr val="1F497D"/>
                </a:solidFill>
              </a:rPr>
              <a:t>A</a:t>
            </a:r>
          </a:p>
          <a:p>
            <a:pPr lvl="1"/>
            <a:r>
              <a:rPr lang="en-US" sz="2400" dirty="0">
                <a:solidFill>
                  <a:srgbClr val="1F497D"/>
                </a:solidFill>
              </a:rPr>
              <a:t>B</a:t>
            </a:r>
          </a:p>
          <a:p>
            <a:pPr lvl="1"/>
            <a:r>
              <a:rPr lang="en-US" sz="2400" dirty="0">
                <a:solidFill>
                  <a:srgbClr val="1F497D"/>
                </a:solidFill>
              </a:rPr>
              <a:t>C</a:t>
            </a:r>
          </a:p>
          <a:p>
            <a:pPr lvl="1"/>
            <a:r>
              <a:rPr lang="en-US" sz="2400" dirty="0">
                <a:solidFill>
                  <a:srgbClr val="1F497D"/>
                </a:solidFill>
              </a:rPr>
              <a:t>D</a:t>
            </a:r>
          </a:p>
          <a:p>
            <a:pPr lvl="1"/>
            <a:r>
              <a:rPr lang="en-US" sz="2400" dirty="0">
                <a:solidFill>
                  <a:srgbClr val="1F497D"/>
                </a:solidFill>
              </a:rPr>
              <a:t>E</a:t>
            </a:r>
          </a:p>
          <a:p>
            <a:pPr lvl="1"/>
            <a:r>
              <a:rPr lang="en-US" sz="2400" dirty="0">
                <a:solidFill>
                  <a:srgbClr val="1F497D"/>
                </a:solidFill>
              </a:rPr>
              <a:t>F</a:t>
            </a:r>
          </a:p>
          <a:p>
            <a:endParaRPr lang="en-US" sz="2400" dirty="0"/>
          </a:p>
        </p:txBody>
      </p:sp>
      <p:sp>
        <p:nvSpPr>
          <p:cNvPr id="4" name="Content Placeholder 3"/>
          <p:cNvSpPr>
            <a:spLocks noGrp="1"/>
          </p:cNvSpPr>
          <p:nvPr>
            <p:ph idx="11"/>
          </p:nvPr>
        </p:nvSpPr>
        <p:spPr/>
        <p:txBody>
          <a:bodyPr/>
          <a:lstStyle/>
          <a:p>
            <a:endParaRPr lang="en-US"/>
          </a:p>
        </p:txBody>
      </p:sp>
      <p:graphicFrame>
        <p:nvGraphicFramePr>
          <p:cNvPr id="5" name="Content Placeholder 4"/>
          <p:cNvGraphicFramePr>
            <a:graphicFrameLocks/>
          </p:cNvGraphicFramePr>
          <p:nvPr>
            <p:extLst>
              <p:ext uri="{D42A27DB-BD31-4B8C-83A1-F6EECF244321}">
                <p14:modId xmlns:p14="http://schemas.microsoft.com/office/powerpoint/2010/main" val="916317568"/>
              </p:ext>
            </p:extLst>
          </p:nvPr>
        </p:nvGraphicFramePr>
        <p:xfrm>
          <a:off x="5291667" y="3616113"/>
          <a:ext cx="3395133" cy="2595880"/>
        </p:xfrm>
        <a:graphic>
          <a:graphicData uri="http://schemas.openxmlformats.org/drawingml/2006/table">
            <a:tbl>
              <a:tblPr firstRow="1" bandRow="1">
                <a:tableStyleId>{5C22544A-7EE6-4342-B048-85BDC9FD1C3A}</a:tableStyleId>
              </a:tblPr>
              <a:tblGrid>
                <a:gridCol w="736600"/>
                <a:gridCol w="1371600"/>
                <a:gridCol w="1286933"/>
              </a:tblGrid>
              <a:tr h="370840">
                <a:tc>
                  <a:txBody>
                    <a:bodyPr/>
                    <a:lstStyle/>
                    <a:p>
                      <a:r>
                        <a:rPr lang="en-US" sz="1600" dirty="0" smtClean="0"/>
                        <a:t>Model</a:t>
                      </a:r>
                      <a:endParaRPr lang="en-US" sz="1600" dirty="0"/>
                    </a:p>
                  </a:txBody>
                  <a:tcPr/>
                </a:tc>
                <a:tc>
                  <a:txBody>
                    <a:bodyPr/>
                    <a:lstStyle/>
                    <a:p>
                      <a:r>
                        <a:rPr lang="en-US" sz="1600" dirty="0" smtClean="0"/>
                        <a:t>Original Price</a:t>
                      </a:r>
                      <a:endParaRPr lang="en-US" sz="1600" dirty="0"/>
                    </a:p>
                  </a:txBody>
                  <a:tcPr/>
                </a:tc>
                <a:tc>
                  <a:txBody>
                    <a:bodyPr/>
                    <a:lstStyle/>
                    <a:p>
                      <a:r>
                        <a:rPr lang="en-US" sz="1600" dirty="0" smtClean="0"/>
                        <a:t>Sale Price</a:t>
                      </a:r>
                      <a:endParaRPr lang="en-US" sz="1600" dirty="0"/>
                    </a:p>
                  </a:txBody>
                  <a:tcPr/>
                </a:tc>
              </a:tr>
              <a:tr h="370840">
                <a:tc>
                  <a:txBody>
                    <a:bodyPr/>
                    <a:lstStyle/>
                    <a:p>
                      <a:r>
                        <a:rPr lang="en-US" sz="1600" dirty="0" smtClean="0"/>
                        <a:t>A</a:t>
                      </a:r>
                      <a:endParaRPr lang="en-US" sz="1600" dirty="0"/>
                    </a:p>
                  </a:txBody>
                  <a:tcPr/>
                </a:tc>
                <a:tc>
                  <a:txBody>
                    <a:bodyPr/>
                    <a:lstStyle/>
                    <a:p>
                      <a:r>
                        <a:rPr lang="en-US" sz="1600" dirty="0" smtClean="0"/>
                        <a:t>$12,000</a:t>
                      </a:r>
                      <a:endParaRPr lang="en-US" sz="1600" dirty="0"/>
                    </a:p>
                  </a:txBody>
                  <a:tcPr/>
                </a:tc>
                <a:tc>
                  <a:txBody>
                    <a:bodyPr/>
                    <a:lstStyle/>
                    <a:p>
                      <a:r>
                        <a:rPr lang="en-US" sz="1600" dirty="0" smtClean="0"/>
                        <a:t>$9,500</a:t>
                      </a:r>
                      <a:endParaRPr lang="en-US" sz="1600" dirty="0"/>
                    </a:p>
                  </a:txBody>
                  <a:tcPr/>
                </a:tc>
              </a:tr>
              <a:tr h="370840">
                <a:tc>
                  <a:txBody>
                    <a:bodyPr/>
                    <a:lstStyle/>
                    <a:p>
                      <a:r>
                        <a:rPr lang="en-US" sz="1600" dirty="0" smtClean="0"/>
                        <a:t>B</a:t>
                      </a:r>
                      <a:endParaRPr lang="en-US" sz="1600" dirty="0"/>
                    </a:p>
                  </a:txBody>
                  <a:tcPr/>
                </a:tc>
                <a:tc>
                  <a:txBody>
                    <a:bodyPr/>
                    <a:lstStyle/>
                    <a:p>
                      <a:r>
                        <a:rPr lang="en-US" sz="1600" dirty="0" smtClean="0"/>
                        <a:t>$16,000</a:t>
                      </a:r>
                      <a:endParaRPr lang="en-US" sz="1600" dirty="0"/>
                    </a:p>
                  </a:txBody>
                  <a:tcPr/>
                </a:tc>
                <a:tc>
                  <a:txBody>
                    <a:bodyPr/>
                    <a:lstStyle/>
                    <a:p>
                      <a:r>
                        <a:rPr lang="en-US" sz="1600" dirty="0" smtClean="0"/>
                        <a:t>$13,000</a:t>
                      </a:r>
                      <a:endParaRPr lang="en-US" sz="1600" dirty="0"/>
                    </a:p>
                  </a:txBody>
                  <a:tcPr/>
                </a:tc>
              </a:tr>
              <a:tr h="370840">
                <a:tc>
                  <a:txBody>
                    <a:bodyPr/>
                    <a:lstStyle/>
                    <a:p>
                      <a:r>
                        <a:rPr lang="en-US" sz="1600" dirty="0" smtClean="0"/>
                        <a:t>C</a:t>
                      </a:r>
                      <a:endParaRPr lang="en-US" sz="1600" dirty="0"/>
                    </a:p>
                  </a:txBody>
                  <a:tcPr/>
                </a:tc>
                <a:tc>
                  <a:txBody>
                    <a:bodyPr/>
                    <a:lstStyle/>
                    <a:p>
                      <a:r>
                        <a:rPr lang="en-US" sz="1600" dirty="0" smtClean="0"/>
                        <a:t>$10,000</a:t>
                      </a:r>
                      <a:endParaRPr lang="en-US" sz="1600" dirty="0"/>
                    </a:p>
                  </a:txBody>
                  <a:tcPr/>
                </a:tc>
                <a:tc>
                  <a:txBody>
                    <a:bodyPr/>
                    <a:lstStyle/>
                    <a:p>
                      <a:r>
                        <a:rPr lang="en-US" sz="1600" dirty="0" smtClean="0"/>
                        <a:t>$7,500</a:t>
                      </a:r>
                    </a:p>
                  </a:txBody>
                  <a:tcPr/>
                </a:tc>
              </a:tr>
              <a:tr h="370840">
                <a:tc>
                  <a:txBody>
                    <a:bodyPr/>
                    <a:lstStyle/>
                    <a:p>
                      <a:r>
                        <a:rPr lang="en-US" sz="1600" dirty="0" smtClean="0"/>
                        <a:t>D</a:t>
                      </a:r>
                      <a:endParaRPr lang="en-US" sz="1600" dirty="0"/>
                    </a:p>
                  </a:txBody>
                  <a:tcPr/>
                </a:tc>
                <a:tc>
                  <a:txBody>
                    <a:bodyPr/>
                    <a:lstStyle/>
                    <a:p>
                      <a:r>
                        <a:rPr lang="en-US" sz="1600" dirty="0" smtClean="0"/>
                        <a:t>$17,500</a:t>
                      </a:r>
                      <a:endParaRPr lang="en-US" sz="1600" dirty="0"/>
                    </a:p>
                  </a:txBody>
                  <a:tcPr/>
                </a:tc>
                <a:tc>
                  <a:txBody>
                    <a:bodyPr/>
                    <a:lstStyle/>
                    <a:p>
                      <a:r>
                        <a:rPr lang="en-US" sz="1600" dirty="0" smtClean="0"/>
                        <a:t>$13,000</a:t>
                      </a:r>
                      <a:endParaRPr lang="en-US" sz="1600" dirty="0"/>
                    </a:p>
                  </a:txBody>
                  <a:tcPr/>
                </a:tc>
              </a:tr>
              <a:tr h="370840">
                <a:tc>
                  <a:txBody>
                    <a:bodyPr/>
                    <a:lstStyle/>
                    <a:p>
                      <a:r>
                        <a:rPr lang="en-US" sz="1600" dirty="0" smtClean="0"/>
                        <a:t>E</a:t>
                      </a:r>
                      <a:endParaRPr lang="en-US" sz="1600" dirty="0"/>
                    </a:p>
                  </a:txBody>
                  <a:tcPr/>
                </a:tc>
                <a:tc>
                  <a:txBody>
                    <a:bodyPr/>
                    <a:lstStyle/>
                    <a:p>
                      <a:r>
                        <a:rPr lang="en-US" sz="1600" dirty="0" smtClean="0"/>
                        <a:t>$20,000</a:t>
                      </a:r>
                      <a:endParaRPr lang="en-US" sz="1600" dirty="0"/>
                    </a:p>
                  </a:txBody>
                  <a:tcPr/>
                </a:tc>
                <a:tc>
                  <a:txBody>
                    <a:bodyPr/>
                    <a:lstStyle/>
                    <a:p>
                      <a:r>
                        <a:rPr lang="en-US" sz="1600" dirty="0" smtClean="0"/>
                        <a:t>$15,500</a:t>
                      </a:r>
                      <a:endParaRPr lang="en-US" sz="1600" dirty="0"/>
                    </a:p>
                  </a:txBody>
                  <a:tcPr/>
                </a:tc>
              </a:tr>
              <a:tr h="370840">
                <a:tc>
                  <a:txBody>
                    <a:bodyPr/>
                    <a:lstStyle/>
                    <a:p>
                      <a:r>
                        <a:rPr lang="en-US" sz="1600" dirty="0" smtClean="0"/>
                        <a:t>F</a:t>
                      </a:r>
                      <a:endParaRPr lang="en-US" sz="1600" dirty="0"/>
                    </a:p>
                  </a:txBody>
                  <a:tcPr/>
                </a:tc>
                <a:tc>
                  <a:txBody>
                    <a:bodyPr/>
                    <a:lstStyle/>
                    <a:p>
                      <a:r>
                        <a:rPr lang="en-US" sz="1600" dirty="0" smtClean="0"/>
                        <a:t>$22,000</a:t>
                      </a:r>
                      <a:endParaRPr lang="en-US" sz="1600" dirty="0"/>
                    </a:p>
                  </a:txBody>
                  <a:tcPr/>
                </a:tc>
                <a:tc>
                  <a:txBody>
                    <a:bodyPr/>
                    <a:lstStyle/>
                    <a:p>
                      <a:r>
                        <a:rPr lang="en-US" sz="1600" dirty="0" smtClean="0"/>
                        <a:t>$16,000</a:t>
                      </a:r>
                      <a:endParaRPr lang="en-US" sz="1600" dirty="0"/>
                    </a:p>
                  </a:txBody>
                  <a:tcPr/>
                </a:tc>
              </a:tr>
            </a:tbl>
          </a:graphicData>
        </a:graphic>
      </p:graphicFrame>
    </p:spTree>
    <p:extLst>
      <p:ext uri="{BB962C8B-B14F-4D97-AF65-F5344CB8AC3E}">
        <p14:creationId xmlns:p14="http://schemas.microsoft.com/office/powerpoint/2010/main" val="30897171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705"/>
            <a:ext cx="5943600" cy="639762"/>
          </a:xfrm>
        </p:spPr>
        <p:txBody>
          <a:bodyPr/>
          <a:lstStyle/>
          <a:p>
            <a:r>
              <a:rPr lang="en-US" dirty="0"/>
              <a:t>Arithmetic Topics: </a:t>
            </a:r>
            <a:r>
              <a:rPr lang="en-US" dirty="0" smtClean="0"/>
              <a:t>Probability</a:t>
            </a:r>
            <a:endParaRPr lang="en-US" dirty="0"/>
          </a:p>
        </p:txBody>
      </p:sp>
      <p:sp>
        <p:nvSpPr>
          <p:cNvPr id="3" name="Content Placeholder 2"/>
          <p:cNvSpPr>
            <a:spLocks noGrp="1"/>
          </p:cNvSpPr>
          <p:nvPr>
            <p:ph idx="1"/>
          </p:nvPr>
        </p:nvSpPr>
        <p:spPr>
          <a:xfrm>
            <a:off x="457200" y="1193801"/>
            <a:ext cx="8229600" cy="4419599"/>
          </a:xfrm>
        </p:spPr>
        <p:txBody>
          <a:bodyPr/>
          <a:lstStyle/>
          <a:p>
            <a:r>
              <a:rPr lang="en-US" sz="2800" dirty="0" smtClean="0"/>
              <a:t>Probability: # possible outcomes to satisfy condition/#total possible</a:t>
            </a:r>
          </a:p>
          <a:p>
            <a:pPr lvl="1"/>
            <a:r>
              <a:rPr lang="en-US" sz="2400" dirty="0" smtClean="0"/>
              <a:t>Series:  multiply two events</a:t>
            </a:r>
          </a:p>
          <a:p>
            <a:pPr lvl="2"/>
            <a:r>
              <a:rPr lang="en-US" sz="2000" dirty="0" smtClean="0">
                <a:solidFill>
                  <a:srgbClr val="1F497D"/>
                </a:solidFill>
              </a:rPr>
              <a:t>Probability of flipping two heads?</a:t>
            </a:r>
          </a:p>
          <a:p>
            <a:pPr lvl="2"/>
            <a:r>
              <a:rPr lang="en-US" sz="2000" dirty="0" smtClean="0">
                <a:solidFill>
                  <a:srgbClr val="1F497D"/>
                </a:solidFill>
              </a:rPr>
              <a:t>Probability of flipping two of the same side of the coin?</a:t>
            </a:r>
          </a:p>
          <a:p>
            <a:pPr lvl="1"/>
            <a:r>
              <a:rPr lang="en-US" sz="2400" dirty="0" smtClean="0"/>
              <a:t>OR</a:t>
            </a:r>
            <a:r>
              <a:rPr lang="en-US" sz="2400" dirty="0"/>
              <a:t>:</a:t>
            </a:r>
            <a:r>
              <a:rPr lang="en-US" sz="2400" dirty="0" smtClean="0"/>
              <a:t> add two events</a:t>
            </a:r>
          </a:p>
          <a:p>
            <a:pPr lvl="2"/>
            <a:r>
              <a:rPr lang="en-US" sz="2000" dirty="0" smtClean="0">
                <a:solidFill>
                  <a:srgbClr val="1F497D"/>
                </a:solidFill>
              </a:rPr>
              <a:t>Probability of selecting either 7 or 4 from a deck of cards?</a:t>
            </a:r>
          </a:p>
          <a:p>
            <a:r>
              <a:rPr lang="en-US" sz="2800" dirty="0" smtClean="0"/>
              <a:t>Permutations and combinations to come…</a:t>
            </a:r>
          </a:p>
          <a:p>
            <a:pPr lvl="1"/>
            <a:endParaRPr lang="en-US" sz="2400" dirty="0" smtClean="0"/>
          </a:p>
          <a:p>
            <a:pPr lvl="1"/>
            <a:endParaRPr lang="en-US" sz="24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631244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Probability</a:t>
            </a:r>
          </a:p>
        </p:txBody>
      </p:sp>
      <p:sp>
        <p:nvSpPr>
          <p:cNvPr id="3" name="Content Placeholder 2"/>
          <p:cNvSpPr>
            <a:spLocks noGrp="1"/>
          </p:cNvSpPr>
          <p:nvPr>
            <p:ph idx="1"/>
          </p:nvPr>
        </p:nvSpPr>
        <p:spPr/>
        <p:txBody>
          <a:bodyPr/>
          <a:lstStyle/>
          <a:p>
            <a:r>
              <a:rPr lang="en-US" dirty="0">
                <a:solidFill>
                  <a:srgbClr val="1F497D"/>
                </a:solidFill>
              </a:rPr>
              <a:t>PR 303: Julie is going to roll a pair of six-sided dice. What is the probability that she rolls either a 3 and a 4, OR a 5 and a prime number?</a:t>
            </a:r>
          </a:p>
          <a:p>
            <a:pPr lvl="1"/>
            <a:r>
              <a:rPr lang="en-US" u="sng" dirty="0">
                <a:solidFill>
                  <a:srgbClr val="1F497D"/>
                </a:solidFill>
              </a:rPr>
              <a:t>   </a:t>
            </a:r>
            <a:r>
              <a:rPr lang="en-US" dirty="0">
                <a:solidFill>
                  <a:srgbClr val="1F497D"/>
                </a:solidFill>
              </a:rPr>
              <a:t>/</a:t>
            </a:r>
            <a:r>
              <a:rPr lang="en-US" u="sng" dirty="0">
                <a:solidFill>
                  <a:srgbClr val="1F497D"/>
                </a:solidFill>
              </a:rPr>
              <a:t>   </a:t>
            </a:r>
            <a:r>
              <a:rPr lang="en-US" dirty="0">
                <a:solidFill>
                  <a:srgbClr val="1F497D"/>
                </a:solidFill>
              </a:rPr>
              <a:t> </a:t>
            </a:r>
          </a:p>
          <a:p>
            <a:r>
              <a:rPr lang="en-US" dirty="0">
                <a:solidFill>
                  <a:srgbClr val="953735"/>
                </a:solidFill>
              </a:rPr>
              <a:t>PR 304: </a:t>
            </a:r>
            <a:r>
              <a:rPr lang="en-US" dirty="0" err="1">
                <a:solidFill>
                  <a:srgbClr val="953735"/>
                </a:solidFill>
              </a:rPr>
              <a:t>Dipak</a:t>
            </a:r>
            <a:r>
              <a:rPr lang="en-US" dirty="0">
                <a:solidFill>
                  <a:srgbClr val="953735"/>
                </a:solidFill>
              </a:rPr>
              <a:t> has a 25% chance of winning each hand of blackjack he plays. If he has $150 and bets $50 a hand, what is the probability that he will still </a:t>
            </a:r>
            <a:r>
              <a:rPr lang="en-US" dirty="0" smtClean="0">
                <a:solidFill>
                  <a:srgbClr val="953735"/>
                </a:solidFill>
              </a:rPr>
              <a:t>have </a:t>
            </a:r>
            <a:r>
              <a:rPr lang="en-US" dirty="0">
                <a:solidFill>
                  <a:srgbClr val="953735"/>
                </a:solidFill>
              </a:rPr>
              <a:t>money after the third hand?</a:t>
            </a:r>
          </a:p>
          <a:p>
            <a:pPr lvl="1"/>
            <a:r>
              <a:rPr lang="en-US" dirty="0">
                <a:solidFill>
                  <a:srgbClr val="953735"/>
                </a:solidFill>
              </a:rPr>
              <a:t>1/64</a:t>
            </a:r>
          </a:p>
          <a:p>
            <a:pPr lvl="1"/>
            <a:r>
              <a:rPr lang="en-US" dirty="0">
                <a:solidFill>
                  <a:srgbClr val="953735"/>
                </a:solidFill>
              </a:rPr>
              <a:t>3/16</a:t>
            </a:r>
          </a:p>
          <a:p>
            <a:pPr lvl="1"/>
            <a:r>
              <a:rPr lang="en-US" dirty="0">
                <a:solidFill>
                  <a:srgbClr val="953735"/>
                </a:solidFill>
              </a:rPr>
              <a:t>27/64</a:t>
            </a:r>
          </a:p>
          <a:p>
            <a:pPr lvl="1"/>
            <a:r>
              <a:rPr lang="en-US" dirty="0">
                <a:solidFill>
                  <a:srgbClr val="953735"/>
                </a:solidFill>
              </a:rPr>
              <a:t>37/64</a:t>
            </a:r>
          </a:p>
          <a:p>
            <a:pPr lvl="1"/>
            <a:r>
              <a:rPr lang="en-US" dirty="0">
                <a:solidFill>
                  <a:srgbClr val="953735"/>
                </a:solidFill>
              </a:rPr>
              <a:t>3/4</a:t>
            </a:r>
          </a:p>
          <a:p>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42006151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Probability</a:t>
            </a:r>
          </a:p>
        </p:txBody>
      </p:sp>
      <p:sp>
        <p:nvSpPr>
          <p:cNvPr id="3" name="Content Placeholder 2"/>
          <p:cNvSpPr>
            <a:spLocks noGrp="1"/>
          </p:cNvSpPr>
          <p:nvPr>
            <p:ph idx="1"/>
          </p:nvPr>
        </p:nvSpPr>
        <p:spPr/>
        <p:txBody>
          <a:bodyPr/>
          <a:lstStyle/>
          <a:p>
            <a:r>
              <a:rPr lang="en-US" sz="2400" dirty="0"/>
              <a:t>PR 315 9. </a:t>
            </a:r>
            <a:r>
              <a:rPr lang="en-US" sz="2400" dirty="0">
                <a:solidFill>
                  <a:srgbClr val="1F497D"/>
                </a:solidFill>
              </a:rPr>
              <a:t>A jar contains 12 marbles. Each is either yellow or green and there are twice as many yellow marbles as green marbles. If two marbles are to be selected from the jar at random, what is the probability that exactly one of each color is selected?</a:t>
            </a:r>
          </a:p>
          <a:p>
            <a:pPr lvl="1"/>
            <a:r>
              <a:rPr lang="en-US" sz="2400" dirty="0">
                <a:solidFill>
                  <a:srgbClr val="1F497D"/>
                </a:solidFill>
              </a:rPr>
              <a:t>8/33</a:t>
            </a:r>
          </a:p>
          <a:p>
            <a:pPr lvl="1"/>
            <a:r>
              <a:rPr lang="en-US" sz="2400" dirty="0">
                <a:solidFill>
                  <a:srgbClr val="1F497D"/>
                </a:solidFill>
              </a:rPr>
              <a:t>16/33</a:t>
            </a:r>
          </a:p>
          <a:p>
            <a:pPr lvl="1"/>
            <a:r>
              <a:rPr lang="en-US" sz="2400" dirty="0">
                <a:solidFill>
                  <a:srgbClr val="1F497D"/>
                </a:solidFill>
              </a:rPr>
              <a:t>1/2</a:t>
            </a:r>
          </a:p>
          <a:p>
            <a:pPr lvl="1"/>
            <a:r>
              <a:rPr lang="en-US" sz="2400" dirty="0">
                <a:solidFill>
                  <a:srgbClr val="1F497D"/>
                </a:solidFill>
              </a:rPr>
              <a:t>17/33</a:t>
            </a:r>
          </a:p>
          <a:p>
            <a:pPr lvl="1"/>
            <a:r>
              <a:rPr lang="en-US" sz="2400" dirty="0">
                <a:solidFill>
                  <a:srgbClr val="1F497D"/>
                </a:solidFill>
              </a:rPr>
              <a:t>25/33</a:t>
            </a:r>
          </a:p>
          <a:p>
            <a:pPr lvl="1"/>
            <a:endParaRPr lang="en-US" sz="2400" dirty="0">
              <a:solidFill>
                <a:srgbClr val="1F497D"/>
              </a:solidFill>
            </a:endParaRPr>
          </a:p>
          <a:p>
            <a:endParaRPr lang="en-US" sz="2400"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54159131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Arithmetic Topics: </a:t>
            </a:r>
            <a:r>
              <a:rPr lang="en-US" dirty="0" smtClean="0"/>
              <a:t>Statistics</a:t>
            </a:r>
            <a:endParaRPr lang="en-US" dirty="0"/>
          </a:p>
        </p:txBody>
      </p:sp>
      <p:sp>
        <p:nvSpPr>
          <p:cNvPr id="3" name="Content Placeholder 2"/>
          <p:cNvSpPr>
            <a:spLocks noGrp="1"/>
          </p:cNvSpPr>
          <p:nvPr>
            <p:ph idx="1"/>
          </p:nvPr>
        </p:nvSpPr>
        <p:spPr/>
        <p:txBody>
          <a:bodyPr/>
          <a:lstStyle/>
          <a:p>
            <a:r>
              <a:rPr lang="en-US" dirty="0" smtClean="0"/>
              <a:t>Average</a:t>
            </a:r>
          </a:p>
          <a:p>
            <a:pPr lvl="1"/>
            <a:r>
              <a:rPr lang="en-US" dirty="0" smtClean="0"/>
              <a:t>Think about this:</a:t>
            </a:r>
          </a:p>
          <a:p>
            <a:pPr lvl="1"/>
            <a:r>
              <a:rPr lang="en-US" dirty="0" smtClean="0"/>
              <a:t>You take 3 tests, average 90. If your score goes up to 91 after the 4</a:t>
            </a:r>
            <a:r>
              <a:rPr lang="en-US" baseline="30000" dirty="0" smtClean="0"/>
              <a:t>th</a:t>
            </a:r>
            <a:r>
              <a:rPr lang="en-US" dirty="0" smtClean="0"/>
              <a:t> test, what did you sore on the 4</a:t>
            </a:r>
            <a:r>
              <a:rPr lang="en-US" baseline="30000" dirty="0" smtClean="0"/>
              <a:t>th</a:t>
            </a:r>
            <a:r>
              <a:rPr lang="en-US" dirty="0" smtClean="0"/>
              <a:t> test?</a:t>
            </a:r>
          </a:p>
          <a:p>
            <a:pPr lvl="1"/>
            <a:r>
              <a:rPr lang="en-US" dirty="0" smtClean="0">
                <a:solidFill>
                  <a:srgbClr val="1F497D"/>
                </a:solidFill>
              </a:rPr>
              <a:t>The average of 100 measurements is 23; the average of 50 more is 27. What is the average of all?</a:t>
            </a:r>
          </a:p>
          <a:p>
            <a:pPr lvl="1"/>
            <a:r>
              <a:rPr lang="en-US" dirty="0" smtClean="0">
                <a:solidFill>
                  <a:srgbClr val="1F497D"/>
                </a:solidFill>
              </a:rPr>
              <a:t>If a ≤ b ≤ c ≤ d ≤ e ≤ 110 and average of a-e is 100, what is least possible value of a?</a:t>
            </a:r>
          </a:p>
          <a:p>
            <a:r>
              <a:rPr lang="en-US" dirty="0" smtClean="0"/>
              <a:t>Median (if even # of #s, it is the average of the middle two), mode, range</a:t>
            </a:r>
          </a:p>
        </p:txBody>
      </p:sp>
      <p:sp>
        <p:nvSpPr>
          <p:cNvPr id="6" name="Content Placeholder 5"/>
          <p:cNvSpPr>
            <a:spLocks noGrp="1"/>
          </p:cNvSpPr>
          <p:nvPr>
            <p:ph idx="11"/>
          </p:nvPr>
        </p:nvSpPr>
        <p:spPr/>
        <p:txBody>
          <a:bodyPr/>
          <a:lstStyle/>
          <a:p>
            <a:endParaRPr lang="en-US"/>
          </a:p>
        </p:txBody>
      </p:sp>
    </p:spTree>
    <p:extLst>
      <p:ext uri="{BB962C8B-B14F-4D97-AF65-F5344CB8AC3E}">
        <p14:creationId xmlns:p14="http://schemas.microsoft.com/office/powerpoint/2010/main" val="1476567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p:nvPr>
        </p:nvSpPr>
        <p:spPr>
          <a:xfrm>
            <a:off x="457200" y="152400"/>
            <a:ext cx="5943600" cy="838200"/>
          </a:xfrm>
        </p:spPr>
        <p:txBody>
          <a:bodyPr/>
          <a:lstStyle/>
          <a:p>
            <a:r>
              <a:rPr lang="en-US">
                <a:latin typeface="Calibri" charset="0"/>
                <a:cs typeface="Verdana" charset="0"/>
              </a:rPr>
              <a:t>Multiple Choice — Select One Answer Choice</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l="7500" t="27310" r="29375" b="26965"/>
          <a:stretch>
            <a:fillRect/>
          </a:stretch>
        </p:blipFill>
        <p:spPr bwMode="auto">
          <a:xfrm>
            <a:off x="609600" y="1676400"/>
            <a:ext cx="769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05C39B86-28C3-8344-8D77-9113CE679E89}" type="slidenum">
              <a:rPr lang="en-US" sz="1000">
                <a:solidFill>
                  <a:srgbClr val="7F7F7F"/>
                </a:solidFill>
                <a:latin typeface="Calibri" charset="0"/>
              </a:rPr>
              <a:pPr algn="r" eaLnBrk="1" hangingPunct="1"/>
              <a:t>3</a:t>
            </a:fld>
            <a:endParaRPr lang="en-US" sz="1400">
              <a:solidFill>
                <a:srgbClr val="7F7F7F"/>
              </a:solidFill>
              <a:latin typeface="Calibri"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8" y="381000"/>
            <a:ext cx="169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274370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Statistics</a:t>
            </a:r>
          </a:p>
        </p:txBody>
      </p:sp>
      <p:sp>
        <p:nvSpPr>
          <p:cNvPr id="3" name="Content Placeholder 2"/>
          <p:cNvSpPr>
            <a:spLocks noGrp="1"/>
          </p:cNvSpPr>
          <p:nvPr>
            <p:ph idx="1"/>
          </p:nvPr>
        </p:nvSpPr>
        <p:spPr/>
        <p:txBody>
          <a:bodyPr/>
          <a:lstStyle/>
          <a:p>
            <a:pPr marL="342900" lvl="1" indent="-342900">
              <a:buFont typeface="Arial" charset="0"/>
              <a:buChar char="•"/>
            </a:pPr>
            <a:endParaRPr lang="en-US" dirty="0" smtClean="0">
              <a:solidFill>
                <a:srgbClr val="FF0000"/>
              </a:solidFill>
            </a:endParaRPr>
          </a:p>
          <a:p>
            <a:pPr marL="342900" lvl="1" indent="-342900">
              <a:buFont typeface="Arial" charset="0"/>
              <a:buChar char="•"/>
            </a:pPr>
            <a:endParaRPr lang="en-US" dirty="0">
              <a:solidFill>
                <a:srgbClr val="FF0000"/>
              </a:solidFill>
            </a:endParaRPr>
          </a:p>
          <a:p>
            <a:pPr marL="342900" lvl="1" indent="-342900">
              <a:buFont typeface="Arial" charset="0"/>
              <a:buChar char="•"/>
            </a:pPr>
            <a:endParaRPr lang="en-US" dirty="0" smtClean="0">
              <a:solidFill>
                <a:srgbClr val="FF0000"/>
              </a:solidFill>
            </a:endParaRPr>
          </a:p>
          <a:p>
            <a:pPr marL="342900" lvl="1" indent="-342900">
              <a:buFont typeface="Arial" charset="0"/>
              <a:buChar char="•"/>
            </a:pPr>
            <a:endParaRPr lang="en-US" dirty="0">
              <a:solidFill>
                <a:srgbClr val="FF0000"/>
              </a:solidFill>
            </a:endParaRPr>
          </a:p>
          <a:p>
            <a:pPr marL="342900" lvl="1" indent="-342900">
              <a:buFont typeface="Arial" charset="0"/>
              <a:buChar char="•"/>
            </a:pPr>
            <a:endParaRPr lang="en-US" dirty="0" smtClean="0">
              <a:solidFill>
                <a:srgbClr val="FF0000"/>
              </a:solidFill>
            </a:endParaRPr>
          </a:p>
          <a:p>
            <a:pPr marL="342900" lvl="1" indent="-342900">
              <a:buFont typeface="Arial" charset="0"/>
              <a:buChar char="•"/>
            </a:pPr>
            <a:endParaRPr lang="en-US" dirty="0">
              <a:solidFill>
                <a:srgbClr val="FF0000"/>
              </a:solidFill>
            </a:endParaRPr>
          </a:p>
          <a:p>
            <a:pPr marL="342900" lvl="1" indent="-342900">
              <a:buFont typeface="Arial" charset="0"/>
              <a:buChar char="•"/>
            </a:pPr>
            <a:r>
              <a:rPr lang="en-US" dirty="0" smtClean="0">
                <a:solidFill>
                  <a:srgbClr val="1F497D"/>
                </a:solidFill>
              </a:rPr>
              <a:t>ETS 150 2: List X and list Y each contain 60 numbers. Frequency distributions for each list are given above. The average of the numbers in the list X is 2.7 and the average of the numbers in list Y is 7.1. List Z contains 120 numbers: the 60 numbers in list X and the 60 numbers in list Y. Compare:</a:t>
            </a:r>
          </a:p>
          <a:p>
            <a:pPr marL="742950" lvl="2" indent="-342900"/>
            <a:r>
              <a:rPr lang="en-US" dirty="0" smtClean="0">
                <a:solidFill>
                  <a:srgbClr val="1F497D"/>
                </a:solidFill>
              </a:rPr>
              <a:t>The average of the 120 numbers in list Z</a:t>
            </a:r>
          </a:p>
          <a:p>
            <a:pPr marL="742950" lvl="2" indent="-342900"/>
            <a:r>
              <a:rPr lang="en-US" dirty="0" smtClean="0">
                <a:solidFill>
                  <a:srgbClr val="1F497D"/>
                </a:solidFill>
              </a:rPr>
              <a:t>The median of the 120 numbers in list Z</a:t>
            </a:r>
            <a:endParaRPr lang="en-US" dirty="0">
              <a:solidFill>
                <a:srgbClr val="1F497D"/>
              </a:solidFill>
            </a:endParaRPr>
          </a:p>
          <a:p>
            <a:endParaRPr lang="en-US" dirty="0"/>
          </a:p>
        </p:txBody>
      </p:sp>
      <p:graphicFrame>
        <p:nvGraphicFramePr>
          <p:cNvPr id="5" name="Content Placeholder 4"/>
          <p:cNvGraphicFramePr>
            <a:graphicFrameLocks noGrp="1"/>
          </p:cNvGraphicFramePr>
          <p:nvPr>
            <p:ph idx="11"/>
            <p:extLst>
              <p:ext uri="{D42A27DB-BD31-4B8C-83A1-F6EECF244321}">
                <p14:modId xmlns:p14="http://schemas.microsoft.com/office/powerpoint/2010/main" val="3458776422"/>
              </p:ext>
            </p:extLst>
          </p:nvPr>
        </p:nvGraphicFramePr>
        <p:xfrm>
          <a:off x="1600200" y="1043941"/>
          <a:ext cx="6324600" cy="1112520"/>
        </p:xfrm>
        <a:graphic>
          <a:graphicData uri="http://schemas.openxmlformats.org/drawingml/2006/table">
            <a:tbl>
              <a:tblPr firstRow="1" bandRow="1">
                <a:tableStyleId>{5C22544A-7EE6-4342-B048-85BDC9FD1C3A}</a:tableStyleId>
              </a:tblPr>
              <a:tblGrid>
                <a:gridCol w="1264920"/>
                <a:gridCol w="1264920"/>
                <a:gridCol w="1264920"/>
                <a:gridCol w="1264920"/>
                <a:gridCol w="1264920"/>
              </a:tblGrid>
              <a:tr h="370840">
                <a:tc gridSpan="5">
                  <a:txBody>
                    <a:bodyPr/>
                    <a:lstStyle/>
                    <a:p>
                      <a:pPr algn="ctr"/>
                      <a:r>
                        <a:rPr lang="en-US" dirty="0" smtClean="0"/>
                        <a:t>List</a:t>
                      </a:r>
                      <a:r>
                        <a:rPr lang="en-US" baseline="0" dirty="0" smtClean="0"/>
                        <a:t> X</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Number</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r>
              <a:tr h="370840">
                <a:tc>
                  <a:txBody>
                    <a:bodyPr/>
                    <a:lstStyle/>
                    <a:p>
                      <a:r>
                        <a:rPr lang="en-US" dirty="0" smtClean="0"/>
                        <a:t>Frequency</a:t>
                      </a:r>
                      <a:endParaRPr lang="en-US" dirty="0"/>
                    </a:p>
                  </a:txBody>
                  <a:tcPr/>
                </a:tc>
                <a:tc>
                  <a:txBody>
                    <a:bodyPr/>
                    <a:lstStyle/>
                    <a:p>
                      <a:r>
                        <a:rPr lang="en-US" dirty="0" smtClean="0"/>
                        <a:t>10</a:t>
                      </a:r>
                      <a:endParaRPr lang="en-US" dirty="0"/>
                    </a:p>
                  </a:txBody>
                  <a:tcPr/>
                </a:tc>
                <a:tc>
                  <a:txBody>
                    <a:bodyPr/>
                    <a:lstStyle/>
                    <a:p>
                      <a:r>
                        <a:rPr lang="en-US" dirty="0" smtClean="0"/>
                        <a:t>20</a:t>
                      </a:r>
                      <a:endParaRPr lang="en-US" dirty="0"/>
                    </a:p>
                  </a:txBody>
                  <a:tcPr/>
                </a:tc>
                <a:tc>
                  <a:txBody>
                    <a:bodyPr/>
                    <a:lstStyle/>
                    <a:p>
                      <a:r>
                        <a:rPr lang="en-US" dirty="0" smtClean="0"/>
                        <a:t>18</a:t>
                      </a:r>
                      <a:endParaRPr lang="en-US" dirty="0"/>
                    </a:p>
                  </a:txBody>
                  <a:tcPr/>
                </a:tc>
                <a:tc>
                  <a:txBody>
                    <a:bodyPr/>
                    <a:lstStyle/>
                    <a:p>
                      <a:r>
                        <a:rPr lang="en-US" dirty="0" smtClean="0"/>
                        <a:t>12</a:t>
                      </a:r>
                      <a:endParaRPr lang="en-US" dirty="0"/>
                    </a:p>
                  </a:txBody>
                  <a:tcPr/>
                </a:tc>
              </a:tr>
            </a:tbl>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4229053615"/>
              </p:ext>
            </p:extLst>
          </p:nvPr>
        </p:nvGraphicFramePr>
        <p:xfrm>
          <a:off x="1600200" y="2434116"/>
          <a:ext cx="6324600" cy="1112520"/>
        </p:xfrm>
        <a:graphic>
          <a:graphicData uri="http://schemas.openxmlformats.org/drawingml/2006/table">
            <a:tbl>
              <a:tblPr firstRow="1" bandRow="1">
                <a:tableStyleId>{5C22544A-7EE6-4342-B048-85BDC9FD1C3A}</a:tableStyleId>
              </a:tblPr>
              <a:tblGrid>
                <a:gridCol w="1264920"/>
                <a:gridCol w="1264920"/>
                <a:gridCol w="1264920"/>
                <a:gridCol w="1264920"/>
                <a:gridCol w="1264920"/>
              </a:tblGrid>
              <a:tr h="370840">
                <a:tc gridSpan="5">
                  <a:txBody>
                    <a:bodyPr/>
                    <a:lstStyle/>
                    <a:p>
                      <a:pPr algn="ctr"/>
                      <a:r>
                        <a:rPr lang="en-US" dirty="0" smtClean="0"/>
                        <a:t>List</a:t>
                      </a:r>
                      <a:r>
                        <a:rPr lang="en-US" baseline="0" dirty="0" smtClean="0"/>
                        <a:t> Y</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Number</a:t>
                      </a:r>
                      <a:endParaRPr lang="en-US" dirty="0"/>
                    </a:p>
                  </a:txBody>
                  <a:tcPr/>
                </a:tc>
                <a:tc>
                  <a:txBody>
                    <a:bodyPr/>
                    <a:lstStyle/>
                    <a:p>
                      <a:r>
                        <a:rPr lang="en-US" dirty="0" smtClean="0"/>
                        <a:t>6</a:t>
                      </a:r>
                      <a:endParaRPr lang="en-US" dirty="0"/>
                    </a:p>
                  </a:txBody>
                  <a:tcPr/>
                </a:tc>
                <a:tc>
                  <a:txBody>
                    <a:bodyPr/>
                    <a:lstStyle/>
                    <a:p>
                      <a:r>
                        <a:rPr lang="en-US" dirty="0" smtClean="0"/>
                        <a:t>7</a:t>
                      </a:r>
                      <a:endParaRPr lang="en-US" dirty="0"/>
                    </a:p>
                  </a:txBody>
                  <a:tcPr/>
                </a:tc>
                <a:tc>
                  <a:txBody>
                    <a:bodyPr/>
                    <a:lstStyle/>
                    <a:p>
                      <a:r>
                        <a:rPr lang="en-US" dirty="0" smtClean="0"/>
                        <a:t>8</a:t>
                      </a:r>
                      <a:endParaRPr lang="en-US" dirty="0"/>
                    </a:p>
                  </a:txBody>
                  <a:tcPr/>
                </a:tc>
                <a:tc>
                  <a:txBody>
                    <a:bodyPr/>
                    <a:lstStyle/>
                    <a:p>
                      <a:r>
                        <a:rPr lang="en-US" dirty="0" smtClean="0"/>
                        <a:t>9</a:t>
                      </a:r>
                      <a:endParaRPr lang="en-US" dirty="0"/>
                    </a:p>
                  </a:txBody>
                  <a:tcPr/>
                </a:tc>
              </a:tr>
              <a:tr h="370840">
                <a:tc>
                  <a:txBody>
                    <a:bodyPr/>
                    <a:lstStyle/>
                    <a:p>
                      <a:r>
                        <a:rPr lang="en-US" dirty="0" smtClean="0"/>
                        <a:t>Frequency</a:t>
                      </a:r>
                      <a:endParaRPr lang="en-US" dirty="0"/>
                    </a:p>
                  </a:txBody>
                  <a:tcPr/>
                </a:tc>
                <a:tc>
                  <a:txBody>
                    <a:bodyPr/>
                    <a:lstStyle/>
                    <a:p>
                      <a:r>
                        <a:rPr lang="en-US" dirty="0" smtClean="0"/>
                        <a:t>24</a:t>
                      </a:r>
                      <a:endParaRPr lang="en-US" dirty="0"/>
                    </a:p>
                  </a:txBody>
                  <a:tcPr/>
                </a:tc>
                <a:tc>
                  <a:txBody>
                    <a:bodyPr/>
                    <a:lstStyle/>
                    <a:p>
                      <a:r>
                        <a:rPr lang="en-US" dirty="0" smtClean="0"/>
                        <a:t>17</a:t>
                      </a:r>
                      <a:endParaRPr lang="en-US" dirty="0"/>
                    </a:p>
                  </a:txBody>
                  <a:tcPr/>
                </a:tc>
                <a:tc>
                  <a:txBody>
                    <a:bodyPr/>
                    <a:lstStyle/>
                    <a:p>
                      <a:r>
                        <a:rPr lang="en-US" dirty="0" smtClean="0"/>
                        <a:t>10</a:t>
                      </a:r>
                      <a:endParaRPr lang="en-US" dirty="0"/>
                    </a:p>
                  </a:txBody>
                  <a:tcPr/>
                </a:tc>
                <a:tc>
                  <a:txBody>
                    <a:bodyPr/>
                    <a:lstStyle/>
                    <a:p>
                      <a:r>
                        <a:rPr lang="en-US" dirty="0" smtClean="0"/>
                        <a:t>9</a:t>
                      </a:r>
                      <a:endParaRPr lang="en-US" dirty="0"/>
                    </a:p>
                  </a:txBody>
                  <a:tcPr/>
                </a:tc>
              </a:tr>
            </a:tbl>
          </a:graphicData>
        </a:graphic>
      </p:graphicFrame>
    </p:spTree>
    <p:extLst>
      <p:ext uri="{BB962C8B-B14F-4D97-AF65-F5344CB8AC3E}">
        <p14:creationId xmlns:p14="http://schemas.microsoft.com/office/powerpoint/2010/main" val="2679317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Topics: </a:t>
            </a:r>
            <a:r>
              <a:rPr lang="en-US" dirty="0" smtClean="0"/>
              <a:t>Factorials</a:t>
            </a:r>
            <a:endParaRPr lang="en-US" dirty="0"/>
          </a:p>
        </p:txBody>
      </p:sp>
      <p:sp>
        <p:nvSpPr>
          <p:cNvPr id="3" name="Content Placeholder 2"/>
          <p:cNvSpPr>
            <a:spLocks noGrp="1"/>
          </p:cNvSpPr>
          <p:nvPr>
            <p:ph idx="1"/>
          </p:nvPr>
        </p:nvSpPr>
        <p:spPr/>
        <p:txBody>
          <a:bodyPr/>
          <a:lstStyle/>
          <a:p>
            <a:r>
              <a:rPr lang="en-US" dirty="0" smtClean="0"/>
              <a:t>Factorials</a:t>
            </a:r>
          </a:p>
          <a:p>
            <a:pPr lvl="1"/>
            <a:r>
              <a:rPr lang="en-US" dirty="0" smtClean="0"/>
              <a:t>6! = 6*5*4*3*2*1</a:t>
            </a:r>
          </a:p>
          <a:p>
            <a:pPr lvl="1"/>
            <a:r>
              <a:rPr lang="en-US" dirty="0" smtClean="0">
                <a:solidFill>
                  <a:srgbClr val="1F497D"/>
                </a:solidFill>
              </a:rPr>
              <a:t>PR 305: Compare</a:t>
            </a:r>
          </a:p>
          <a:p>
            <a:pPr lvl="1"/>
            <a:r>
              <a:rPr lang="en-US" dirty="0" smtClean="0">
                <a:solidFill>
                  <a:srgbClr val="1F497D"/>
                </a:solidFill>
              </a:rPr>
              <a:t>12!/11!    And    4!/2!</a:t>
            </a:r>
          </a:p>
          <a:p>
            <a:pPr lvl="1"/>
            <a:endParaRPr lang="en-US" dirty="0" smtClean="0">
              <a:solidFill>
                <a:srgbClr val="FF0000"/>
              </a:solidFill>
            </a:endParaRPr>
          </a:p>
          <a:p>
            <a:endParaRPr lang="en-US" dirty="0" smtClean="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375159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hard questions</a:t>
            </a:r>
            <a:endParaRPr lang="en-US" dirty="0"/>
          </a:p>
        </p:txBody>
      </p:sp>
      <p:sp>
        <p:nvSpPr>
          <p:cNvPr id="3" name="Content Placeholder 2"/>
          <p:cNvSpPr>
            <a:spLocks noGrp="1"/>
          </p:cNvSpPr>
          <p:nvPr>
            <p:ph idx="1"/>
          </p:nvPr>
        </p:nvSpPr>
        <p:spPr>
          <a:xfrm>
            <a:off x="457200" y="1341126"/>
            <a:ext cx="8229600" cy="4419599"/>
          </a:xfrm>
        </p:spPr>
        <p:txBody>
          <a:bodyPr/>
          <a:lstStyle/>
          <a:p>
            <a:r>
              <a:rPr lang="en-US" sz="2400" dirty="0" smtClean="0">
                <a:solidFill>
                  <a:srgbClr val="1F497D"/>
                </a:solidFill>
              </a:rPr>
              <a:t>PR 315 6: Lee randomly selects a 2-digit prime number less than 50. What is the probability that the tens digit is greater than the units digit?</a:t>
            </a:r>
          </a:p>
          <a:p>
            <a:pPr lvl="1"/>
            <a:r>
              <a:rPr lang="en-US" sz="2400" dirty="0" smtClean="0">
                <a:solidFill>
                  <a:srgbClr val="1F497D"/>
                </a:solidFill>
              </a:rPr>
              <a:t>3/14</a:t>
            </a:r>
          </a:p>
          <a:p>
            <a:pPr lvl="1"/>
            <a:r>
              <a:rPr lang="en-US" sz="2400" dirty="0" smtClean="0">
                <a:solidFill>
                  <a:srgbClr val="1F497D"/>
                </a:solidFill>
              </a:rPr>
              <a:t>3/11</a:t>
            </a:r>
          </a:p>
          <a:p>
            <a:pPr lvl="1"/>
            <a:r>
              <a:rPr lang="en-US" sz="2400" dirty="0" smtClean="0">
                <a:solidFill>
                  <a:srgbClr val="1F497D"/>
                </a:solidFill>
              </a:rPr>
              <a:t>3/8</a:t>
            </a:r>
          </a:p>
          <a:p>
            <a:pPr lvl="1"/>
            <a:r>
              <a:rPr lang="en-US" sz="2400" dirty="0" smtClean="0">
                <a:solidFill>
                  <a:srgbClr val="1F497D"/>
                </a:solidFill>
              </a:rPr>
              <a:t>1/2</a:t>
            </a:r>
          </a:p>
          <a:p>
            <a:pPr lvl="1"/>
            <a:r>
              <a:rPr lang="en-US" sz="2400" dirty="0" smtClean="0">
                <a:solidFill>
                  <a:srgbClr val="1F497D"/>
                </a:solidFill>
              </a:rPr>
              <a:t>8/11</a:t>
            </a:r>
          </a:p>
          <a:p>
            <a:r>
              <a:rPr lang="en-US" sz="2400" dirty="0">
                <a:solidFill>
                  <a:srgbClr val="1F497D"/>
                </a:solidFill>
              </a:rPr>
              <a:t>ETS 156 3: x is an integer greater than 1</a:t>
            </a:r>
          </a:p>
          <a:p>
            <a:pPr lvl="1"/>
            <a:r>
              <a:rPr lang="en-US" sz="2400" dirty="0">
                <a:solidFill>
                  <a:srgbClr val="1F497D"/>
                </a:solidFill>
              </a:rPr>
              <a:t>Compare</a:t>
            </a:r>
          </a:p>
          <a:p>
            <a:pPr lvl="2"/>
            <a:r>
              <a:rPr lang="en-US" sz="2400" dirty="0">
                <a:solidFill>
                  <a:srgbClr val="1F497D"/>
                </a:solidFill>
              </a:rPr>
              <a:t>3</a:t>
            </a:r>
            <a:r>
              <a:rPr lang="en-US" sz="2400" baseline="30000" dirty="0">
                <a:solidFill>
                  <a:srgbClr val="1F497D"/>
                </a:solidFill>
              </a:rPr>
              <a:t>x + 1</a:t>
            </a:r>
          </a:p>
          <a:p>
            <a:pPr lvl="2"/>
            <a:r>
              <a:rPr lang="en-US" sz="2400" dirty="0">
                <a:solidFill>
                  <a:srgbClr val="1F497D"/>
                </a:solidFill>
              </a:rPr>
              <a:t>4</a:t>
            </a:r>
            <a:r>
              <a:rPr lang="en-US" sz="2400" baseline="30000" dirty="0">
                <a:solidFill>
                  <a:srgbClr val="1F497D"/>
                </a:solidFill>
              </a:rPr>
              <a:t>x</a:t>
            </a:r>
            <a:endParaRPr lang="en-US" sz="2400" dirty="0">
              <a:solidFill>
                <a:srgbClr val="1F497D"/>
              </a:solidFill>
            </a:endParaRPr>
          </a:p>
          <a:p>
            <a:pPr lvl="1"/>
            <a:endParaRPr lang="en-US" sz="2400" dirty="0" smtClean="0">
              <a:solidFill>
                <a:srgbClr val="1F497D"/>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1097158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hard questions</a:t>
            </a:r>
          </a:p>
        </p:txBody>
      </p:sp>
      <p:sp>
        <p:nvSpPr>
          <p:cNvPr id="3" name="Content Placeholder 2"/>
          <p:cNvSpPr>
            <a:spLocks noGrp="1"/>
          </p:cNvSpPr>
          <p:nvPr>
            <p:ph idx="1"/>
          </p:nvPr>
        </p:nvSpPr>
        <p:spPr>
          <a:xfrm>
            <a:off x="408969" y="860750"/>
            <a:ext cx="8229600" cy="4419599"/>
          </a:xfrm>
        </p:spPr>
        <p:txBody>
          <a:bodyPr/>
          <a:lstStyle/>
          <a:p>
            <a:r>
              <a:rPr lang="en-US" dirty="0" smtClean="0">
                <a:solidFill>
                  <a:srgbClr val="1F497D"/>
                </a:solidFill>
              </a:rPr>
              <a:t>ETS </a:t>
            </a:r>
            <a:r>
              <a:rPr lang="en-US" dirty="0">
                <a:solidFill>
                  <a:srgbClr val="1F497D"/>
                </a:solidFill>
              </a:rPr>
              <a:t>160 15: The range of heights of the female students in a certain class is 13.2 inches, and the range of the heights of the male students in the class is 15.4 inches. </a:t>
            </a:r>
          </a:p>
          <a:p>
            <a:r>
              <a:rPr lang="en-US" dirty="0">
                <a:solidFill>
                  <a:srgbClr val="1F497D"/>
                </a:solidFill>
              </a:rPr>
              <a:t>Which of the following statements individually provide(s) sufficient additional information to determine the range of heights of all of the students in the class?</a:t>
            </a:r>
          </a:p>
          <a:p>
            <a:r>
              <a:rPr lang="en-US" dirty="0">
                <a:solidFill>
                  <a:srgbClr val="1F497D"/>
                </a:solidFill>
              </a:rPr>
              <a:t>Indicate all such statements</a:t>
            </a:r>
          </a:p>
          <a:p>
            <a:pPr lvl="1"/>
            <a:r>
              <a:rPr lang="en-US" sz="2200" dirty="0">
                <a:solidFill>
                  <a:srgbClr val="1F497D"/>
                </a:solidFill>
              </a:rPr>
              <a:t>The tallest male student in the class is 5.8 inches taller than the tallest female student in the class.</a:t>
            </a:r>
          </a:p>
          <a:p>
            <a:pPr lvl="1"/>
            <a:r>
              <a:rPr lang="en-US" sz="2200" dirty="0">
                <a:solidFill>
                  <a:srgbClr val="1F497D"/>
                </a:solidFill>
              </a:rPr>
              <a:t>The median height of the male students in the class is 1.1 inches greater than the median height of the female students in the class.</a:t>
            </a:r>
          </a:p>
          <a:p>
            <a:pPr lvl="1"/>
            <a:r>
              <a:rPr lang="en-US" sz="2200" dirty="0">
                <a:solidFill>
                  <a:srgbClr val="1F497D"/>
                </a:solidFill>
              </a:rPr>
              <a:t>The average height of the male students in the class is 4.6 inches greater than the average height of the female students in the class.</a:t>
            </a:r>
          </a:p>
          <a:p>
            <a:endParaRPr lang="en-US" dirty="0"/>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36176206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hard questions</a:t>
            </a:r>
            <a:endParaRPr lang="en-US" dirty="0"/>
          </a:p>
        </p:txBody>
      </p:sp>
      <p:sp>
        <p:nvSpPr>
          <p:cNvPr id="3" name="Content Placeholder 2"/>
          <p:cNvSpPr>
            <a:spLocks noGrp="1"/>
          </p:cNvSpPr>
          <p:nvPr>
            <p:ph idx="1"/>
          </p:nvPr>
        </p:nvSpPr>
        <p:spPr>
          <a:xfrm>
            <a:off x="457200" y="929973"/>
            <a:ext cx="8229600" cy="4419599"/>
          </a:xfrm>
        </p:spPr>
        <p:txBody>
          <a:bodyPr/>
          <a:lstStyle/>
          <a:p>
            <a:r>
              <a:rPr lang="en-US" sz="2400" dirty="0" smtClean="0">
                <a:solidFill>
                  <a:srgbClr val="1F497D"/>
                </a:solidFill>
              </a:rPr>
              <a:t>PR 262 17: One ounce of Solution X contains only ingredients a and b in a ratio of 2:3. One ounce of Solution Y contains only ingredients a and b in a ratio of 1:2. If Solution Z is created by mixing solutions X and Y in a ratio of 3:11, then 630 ounces of Solution Z contains how many ounces of a?</a:t>
            </a:r>
          </a:p>
          <a:p>
            <a:pPr lvl="1"/>
            <a:r>
              <a:rPr lang="en-US" sz="2400" dirty="0" smtClean="0">
                <a:solidFill>
                  <a:srgbClr val="1F497D"/>
                </a:solidFill>
              </a:rPr>
              <a:t>68</a:t>
            </a:r>
          </a:p>
          <a:p>
            <a:pPr lvl="1"/>
            <a:r>
              <a:rPr lang="en-US" sz="2400" dirty="0" smtClean="0">
                <a:solidFill>
                  <a:srgbClr val="1F497D"/>
                </a:solidFill>
              </a:rPr>
              <a:t>73</a:t>
            </a:r>
          </a:p>
          <a:p>
            <a:pPr lvl="1"/>
            <a:r>
              <a:rPr lang="en-US" sz="2400" dirty="0" smtClean="0">
                <a:solidFill>
                  <a:srgbClr val="1F497D"/>
                </a:solidFill>
              </a:rPr>
              <a:t>89</a:t>
            </a:r>
          </a:p>
          <a:p>
            <a:pPr lvl="1"/>
            <a:r>
              <a:rPr lang="en-US" sz="2400" dirty="0" smtClean="0">
                <a:solidFill>
                  <a:srgbClr val="1F497D"/>
                </a:solidFill>
              </a:rPr>
              <a:t>219</a:t>
            </a:r>
          </a:p>
          <a:p>
            <a:pPr lvl="1"/>
            <a:r>
              <a:rPr lang="en-US" sz="2400" dirty="0" smtClean="0">
                <a:solidFill>
                  <a:srgbClr val="1F497D"/>
                </a:solidFill>
              </a:rPr>
              <a:t>236</a:t>
            </a:r>
          </a:p>
          <a:p>
            <a:r>
              <a:rPr lang="en-US" sz="2400" dirty="0">
                <a:solidFill>
                  <a:srgbClr val="1F497D"/>
                </a:solidFill>
              </a:rPr>
              <a:t>K 259 4: The cost of a shirt is x dollars. Compare</a:t>
            </a:r>
          </a:p>
          <a:p>
            <a:pPr lvl="1"/>
            <a:r>
              <a:rPr lang="en-US" sz="2400" dirty="0">
                <a:solidFill>
                  <a:srgbClr val="1F497D"/>
                </a:solidFill>
              </a:rPr>
              <a:t>x</a:t>
            </a:r>
          </a:p>
          <a:p>
            <a:pPr lvl="1"/>
            <a:r>
              <a:rPr lang="en-US" sz="2400" dirty="0">
                <a:solidFill>
                  <a:srgbClr val="1F497D"/>
                </a:solidFill>
              </a:rPr>
              <a:t>The cost of the shirt if the original cost is first increased by 10% and then decreased by 10%</a:t>
            </a:r>
          </a:p>
          <a:p>
            <a:pPr lvl="1"/>
            <a:endParaRPr lang="en-US" sz="2400" dirty="0" smtClean="0">
              <a:solidFill>
                <a:srgbClr val="1F497D"/>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496936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hard questions</a:t>
            </a:r>
            <a:endParaRPr lang="en-US" dirty="0"/>
          </a:p>
        </p:txBody>
      </p:sp>
      <p:sp>
        <p:nvSpPr>
          <p:cNvPr id="3" name="Content Placeholder 2"/>
          <p:cNvSpPr>
            <a:spLocks noGrp="1"/>
          </p:cNvSpPr>
          <p:nvPr>
            <p:ph idx="1"/>
          </p:nvPr>
        </p:nvSpPr>
        <p:spPr/>
        <p:txBody>
          <a:bodyPr/>
          <a:lstStyle/>
          <a:p>
            <a:r>
              <a:rPr lang="en-US" sz="2000" dirty="0" smtClean="0">
                <a:solidFill>
                  <a:srgbClr val="1F497D"/>
                </a:solidFill>
              </a:rPr>
              <a:t>PR 260 10: Towns </a:t>
            </a:r>
            <a:r>
              <a:rPr lang="en-US" sz="2000" dirty="0">
                <a:solidFill>
                  <a:srgbClr val="1F497D"/>
                </a:solidFill>
              </a:rPr>
              <a:t>A, B, C, and D are all in the same voting district. Towns A and B have 3,000 people each who support referendum R and the referendum has an average of 3,500 supporters in towns B and D and an average of 5,000 supporters in Towns A and C</a:t>
            </a:r>
          </a:p>
          <a:p>
            <a:pPr lvl="1"/>
            <a:r>
              <a:rPr lang="en-US" dirty="0">
                <a:solidFill>
                  <a:srgbClr val="1F497D"/>
                </a:solidFill>
              </a:rPr>
              <a:t>Compare</a:t>
            </a:r>
          </a:p>
          <a:p>
            <a:pPr lvl="2"/>
            <a:r>
              <a:rPr lang="en-US" sz="2000" dirty="0">
                <a:solidFill>
                  <a:srgbClr val="1F497D"/>
                </a:solidFill>
              </a:rPr>
              <a:t>The average number of supporters of Referendum R in Towns C and D</a:t>
            </a:r>
          </a:p>
          <a:p>
            <a:pPr lvl="2"/>
            <a:r>
              <a:rPr lang="en-US" sz="2000" dirty="0">
                <a:solidFill>
                  <a:srgbClr val="1F497D"/>
                </a:solidFill>
              </a:rPr>
              <a:t>The average number of supporters of Referendum R in Towns B and </a:t>
            </a:r>
            <a:r>
              <a:rPr lang="en-US" sz="2000" dirty="0" smtClean="0">
                <a:solidFill>
                  <a:srgbClr val="1F497D"/>
                </a:solidFill>
              </a:rPr>
              <a:t>C</a:t>
            </a:r>
          </a:p>
          <a:p>
            <a:r>
              <a:rPr lang="en-US" sz="2000" dirty="0">
                <a:solidFill>
                  <a:srgbClr val="1F497D"/>
                </a:solidFill>
              </a:rPr>
              <a:t>ETS 156 6: Set S consists of all positive integers less than 81 that are not equal to the square of an integer</a:t>
            </a:r>
          </a:p>
          <a:p>
            <a:pPr lvl="1"/>
            <a:r>
              <a:rPr lang="en-US" dirty="0">
                <a:solidFill>
                  <a:srgbClr val="1F497D"/>
                </a:solidFill>
              </a:rPr>
              <a:t>Compare</a:t>
            </a:r>
          </a:p>
          <a:p>
            <a:pPr lvl="2"/>
            <a:r>
              <a:rPr lang="en-US" sz="2000" dirty="0">
                <a:solidFill>
                  <a:srgbClr val="1F497D"/>
                </a:solidFill>
              </a:rPr>
              <a:t>The number of integers in set S</a:t>
            </a:r>
          </a:p>
          <a:p>
            <a:pPr lvl="2"/>
            <a:r>
              <a:rPr lang="en-US" sz="2000" dirty="0">
                <a:solidFill>
                  <a:srgbClr val="1F497D"/>
                </a:solidFill>
              </a:rPr>
              <a:t>72</a:t>
            </a:r>
          </a:p>
          <a:p>
            <a:pPr lvl="2"/>
            <a:endParaRPr lang="en-US" sz="2000" dirty="0">
              <a:solidFill>
                <a:srgbClr val="1F497D"/>
              </a:solidFill>
            </a:endParaRPr>
          </a:p>
          <a:p>
            <a:pPr marL="342900" lvl="1" indent="-342900">
              <a:buFont typeface="Arial" charset="0"/>
              <a:buChar char="•"/>
            </a:pPr>
            <a:endParaRPr lang="en-US" dirty="0">
              <a:solidFill>
                <a:srgbClr val="1F497D"/>
              </a:solidFill>
            </a:endParaRPr>
          </a:p>
          <a:p>
            <a:endParaRPr lang="en-US" sz="2000" dirty="0">
              <a:solidFill>
                <a:srgbClr val="1F497D"/>
              </a:solidFill>
            </a:endParaRPr>
          </a:p>
        </p:txBody>
      </p:sp>
      <p:sp>
        <p:nvSpPr>
          <p:cNvPr id="4" name="Content Placeholder 3"/>
          <p:cNvSpPr>
            <a:spLocks noGrp="1"/>
          </p:cNvSpPr>
          <p:nvPr>
            <p:ph idx="11"/>
          </p:nvPr>
        </p:nvSpPr>
        <p:spPr/>
        <p:txBody>
          <a:bodyPr/>
          <a:lstStyle/>
          <a:p>
            <a:endParaRPr lang="en-US"/>
          </a:p>
        </p:txBody>
      </p:sp>
    </p:spTree>
    <p:extLst>
      <p:ext uri="{BB962C8B-B14F-4D97-AF65-F5344CB8AC3E}">
        <p14:creationId xmlns:p14="http://schemas.microsoft.com/office/powerpoint/2010/main" val="2496936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5943600" cy="838200"/>
          </a:xfrm>
        </p:spPr>
        <p:txBody>
          <a:bodyPr>
            <a:normAutofit fontScale="90000"/>
          </a:bodyPr>
          <a:lstStyle/>
          <a:p>
            <a:r>
              <a:rPr lang="en-US" sz="2500">
                <a:latin typeface="Calibri" charset="0"/>
                <a:cs typeface="Verdana" charset="0"/>
              </a:rPr>
              <a:t>Multiple Choice — Select One or More Answer Choices</a:t>
            </a:r>
          </a:p>
        </p:txBody>
      </p:sp>
      <p:sp>
        <p:nvSpPr>
          <p:cNvPr id="47107" name="Content Placeholder 7"/>
          <p:cNvSpPr>
            <a:spLocks noGrp="1"/>
          </p:cNvSpPr>
          <p:nvPr>
            <p:ph idx="1"/>
          </p:nvPr>
        </p:nvSpPr>
        <p:spPr>
          <a:xfrm>
            <a:off x="533400" y="1524000"/>
            <a:ext cx="8229600" cy="4525963"/>
          </a:xfrm>
        </p:spPr>
        <p:txBody>
          <a:bodyPr/>
          <a:lstStyle/>
          <a:p>
            <a:pPr>
              <a:buFont typeface="Arial" charset="0"/>
              <a:buNone/>
            </a:pPr>
            <a:endParaRPr lang="en-US">
              <a:latin typeface="Calibri" charset="0"/>
              <a:cs typeface="Verdana" charset="0"/>
            </a:endParaRP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l="13013" t="21709" r="17123" b="26605"/>
          <a:stretch>
            <a:fillRect/>
          </a:stretch>
        </p:blipFill>
        <p:spPr bwMode="auto">
          <a:xfrm>
            <a:off x="609600" y="16002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658393DA-F33E-B542-ACA6-11B8BDA91763}" type="slidenum">
              <a:rPr lang="en-US" sz="1000">
                <a:solidFill>
                  <a:srgbClr val="7F7F7F"/>
                </a:solidFill>
                <a:latin typeface="Calibri" charset="0"/>
              </a:rPr>
              <a:pPr algn="r" eaLnBrk="1" hangingPunct="1"/>
              <a:t>4</a:t>
            </a:fld>
            <a:endParaRPr lang="en-US" sz="1400">
              <a:solidFill>
                <a:srgbClr val="7F7F7F"/>
              </a:solidFill>
              <a:latin typeface="Calibri"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8" y="381000"/>
            <a:ext cx="169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7742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p:nvPr>
        </p:nvSpPr>
        <p:spPr>
          <a:xfrm>
            <a:off x="457200" y="152400"/>
            <a:ext cx="5943600" cy="838200"/>
          </a:xfrm>
        </p:spPr>
        <p:txBody>
          <a:bodyPr/>
          <a:lstStyle/>
          <a:p>
            <a:r>
              <a:rPr lang="en-US">
                <a:latin typeface="Calibri" charset="0"/>
                <a:cs typeface="Verdana" charset="0"/>
              </a:rPr>
              <a:t>Quantitative Comparison Questions</a:t>
            </a:r>
          </a:p>
        </p:txBody>
      </p:sp>
      <p:pic>
        <p:nvPicPr>
          <p:cNvPr id="532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3364" t="21686" r="26495" b="4819"/>
          <a:stretch>
            <a:fillRect/>
          </a:stretch>
        </p:blipFill>
        <p:spPr>
          <a:xfrm>
            <a:off x="1371600" y="1447800"/>
            <a:ext cx="6858000" cy="4648200"/>
          </a:xfrm>
        </p:spPr>
      </p:pic>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6DDCFB5F-11C0-5947-907B-B3C1CD78C51F}" type="slidenum">
              <a:rPr lang="en-US" sz="1000">
                <a:solidFill>
                  <a:srgbClr val="7F7F7F"/>
                </a:solidFill>
                <a:latin typeface="Calibri" charset="0"/>
              </a:rPr>
              <a:pPr algn="r" eaLnBrk="1" hangingPunct="1"/>
              <a:t>5</a:t>
            </a:fld>
            <a:endParaRPr lang="en-US" sz="1400">
              <a:solidFill>
                <a:srgbClr val="7F7F7F"/>
              </a:solidFill>
              <a:latin typeface="Calibri" charset="0"/>
            </a:endParaRP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8" y="381000"/>
            <a:ext cx="169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9768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5"/>
          <p:cNvSpPr>
            <a:spLocks noGrp="1"/>
          </p:cNvSpPr>
          <p:nvPr>
            <p:ph type="title"/>
          </p:nvPr>
        </p:nvSpPr>
        <p:spPr>
          <a:xfrm>
            <a:off x="457200" y="152400"/>
            <a:ext cx="5943600" cy="838200"/>
          </a:xfrm>
        </p:spPr>
        <p:txBody>
          <a:bodyPr/>
          <a:lstStyle/>
          <a:p>
            <a:r>
              <a:rPr lang="en-US">
                <a:latin typeface="Calibri" charset="0"/>
                <a:cs typeface="Verdana" charset="0"/>
              </a:rPr>
              <a:t>Numeric Entry Questions</a:t>
            </a:r>
          </a:p>
        </p:txBody>
      </p:sp>
      <p:pic>
        <p:nvPicPr>
          <p:cNvPr id="614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384" t="32481" r="28188" b="6165"/>
          <a:stretch>
            <a:fillRect/>
          </a:stretch>
        </p:blipFill>
        <p:spPr>
          <a:xfrm>
            <a:off x="838200" y="1828800"/>
            <a:ext cx="7315200" cy="3886200"/>
          </a:xfrm>
        </p:spPr>
      </p:pic>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4318F3ED-880F-D045-ABDF-ED7A3959E61D}" type="slidenum">
              <a:rPr lang="en-US" sz="1000">
                <a:solidFill>
                  <a:srgbClr val="7F7F7F"/>
                </a:solidFill>
                <a:latin typeface="Calibri" charset="0"/>
              </a:rPr>
              <a:pPr algn="r" eaLnBrk="1" hangingPunct="1"/>
              <a:t>6</a:t>
            </a:fld>
            <a:endParaRPr lang="en-US" sz="1400">
              <a:solidFill>
                <a:srgbClr val="7F7F7F"/>
              </a:solidFill>
              <a:latin typeface="Calibri" charset="0"/>
            </a:endParaRP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8" y="381000"/>
            <a:ext cx="169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5543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a:xfrm>
            <a:off x="457200" y="152400"/>
            <a:ext cx="5943600" cy="838200"/>
          </a:xfrm>
        </p:spPr>
        <p:txBody>
          <a:bodyPr/>
          <a:lstStyle/>
          <a:p>
            <a:r>
              <a:rPr lang="en-US">
                <a:latin typeface="Calibri" charset="0"/>
                <a:cs typeface="Verdana" charset="0"/>
              </a:rPr>
              <a:t>Numeric Entry Questions</a:t>
            </a:r>
          </a:p>
        </p:txBody>
      </p:sp>
      <p:pic>
        <p:nvPicPr>
          <p:cNvPr id="67587" name="Picture 7"/>
          <p:cNvPicPr>
            <a:picLocks noChangeAspect="1" noChangeArrowheads="1"/>
          </p:cNvPicPr>
          <p:nvPr/>
        </p:nvPicPr>
        <p:blipFill>
          <a:blip r:embed="rId3">
            <a:extLst>
              <a:ext uri="{28A0092B-C50C-407E-A947-70E740481C1C}">
                <a14:useLocalDpi xmlns:a14="http://schemas.microsoft.com/office/drawing/2010/main" val="0"/>
              </a:ext>
            </a:extLst>
          </a:blip>
          <a:srcRect l="17741" t="16495" r="14516" b="20618"/>
          <a:stretch>
            <a:fillRect/>
          </a:stretch>
        </p:blipFill>
        <p:spPr bwMode="auto">
          <a:xfrm>
            <a:off x="990600" y="1371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9CBB49BC-03D4-AD48-9691-C9CD2922EA67}" type="slidenum">
              <a:rPr lang="en-US" sz="1000">
                <a:solidFill>
                  <a:srgbClr val="7F7F7F"/>
                </a:solidFill>
                <a:latin typeface="Calibri" charset="0"/>
              </a:rPr>
              <a:pPr algn="r" eaLnBrk="1" hangingPunct="1"/>
              <a:t>7</a:t>
            </a:fld>
            <a:endParaRPr lang="en-US" sz="1400">
              <a:solidFill>
                <a:srgbClr val="7F7F7F"/>
              </a:solidFill>
              <a:latin typeface="Calibri" charset="0"/>
            </a:endParaRP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3888" y="381000"/>
            <a:ext cx="169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9467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152400"/>
            <a:ext cx="5943600" cy="838200"/>
          </a:xfrm>
        </p:spPr>
        <p:txBody>
          <a:bodyPr/>
          <a:lstStyle/>
          <a:p>
            <a:r>
              <a:rPr lang="en-US">
                <a:latin typeface="Calibri" charset="0"/>
                <a:cs typeface="Verdana" charset="0"/>
              </a:rPr>
              <a:t>Data Interpretation Questions</a:t>
            </a:r>
          </a:p>
        </p:txBody>
      </p:sp>
      <p:sp>
        <p:nvSpPr>
          <p:cNvPr id="71683" name="Content Placeholder 2"/>
          <p:cNvSpPr>
            <a:spLocks noGrp="1"/>
          </p:cNvSpPr>
          <p:nvPr>
            <p:ph idx="1"/>
          </p:nvPr>
        </p:nvSpPr>
        <p:spPr/>
        <p:txBody>
          <a:bodyPr/>
          <a:lstStyle/>
          <a:p>
            <a:r>
              <a:rPr lang="en-US">
                <a:latin typeface="Calibri" charset="0"/>
                <a:cs typeface="Verdana" charset="0"/>
              </a:rPr>
              <a:t>Data Interpretation questions are grouped together and refer to the same table, graph or other data presentation. </a:t>
            </a:r>
          </a:p>
          <a:p>
            <a:r>
              <a:rPr lang="en-US">
                <a:latin typeface="Calibri" charset="0"/>
                <a:cs typeface="Verdana" charset="0"/>
              </a:rPr>
              <a:t>These questions ask test takers to interpret or analyze the given data. </a:t>
            </a:r>
          </a:p>
          <a:p>
            <a:r>
              <a:rPr lang="en-US">
                <a:latin typeface="Calibri" charset="0"/>
                <a:cs typeface="Verdana" charset="0"/>
              </a:rPr>
              <a:t>The types of questions may be Multiple Choice (both types) or Numeric Entry.</a:t>
            </a:r>
          </a:p>
        </p:txBody>
      </p:sp>
      <p:sp>
        <p:nvSpPr>
          <p:cNvPr id="4"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6660DEC9-6004-B245-A1BC-8B31B93A5156}" type="slidenum">
              <a:rPr lang="en-US" sz="1000">
                <a:solidFill>
                  <a:srgbClr val="7F7F7F"/>
                </a:solidFill>
                <a:latin typeface="Calibri" charset="0"/>
              </a:rPr>
              <a:pPr algn="r" eaLnBrk="1" hangingPunct="1"/>
              <a:t>8</a:t>
            </a:fld>
            <a:endParaRPr lang="en-US" sz="1400">
              <a:solidFill>
                <a:srgbClr val="7F7F7F"/>
              </a:solidFill>
              <a:latin typeface="Calibri"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381000"/>
            <a:ext cx="169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5938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3"/>
          <p:cNvSpPr>
            <a:spLocks noGrp="1"/>
          </p:cNvSpPr>
          <p:nvPr>
            <p:ph type="title"/>
          </p:nvPr>
        </p:nvSpPr>
        <p:spPr/>
        <p:txBody>
          <a:bodyPr/>
          <a:lstStyle/>
          <a:p>
            <a:r>
              <a:rPr lang="en-US">
                <a:latin typeface="Calibri" charset="0"/>
                <a:cs typeface="Verdana" charset="0"/>
              </a:rPr>
              <a:t>Data Interpretation Questions</a:t>
            </a:r>
          </a:p>
        </p:txBody>
      </p:sp>
      <p:sp>
        <p:nvSpPr>
          <p:cNvPr id="73731" name="Content Placeholder 4"/>
          <p:cNvSpPr>
            <a:spLocks noGrp="1"/>
          </p:cNvSpPr>
          <p:nvPr>
            <p:ph idx="1"/>
          </p:nvPr>
        </p:nvSpPr>
        <p:spPr/>
        <p:txBody>
          <a:bodyPr/>
          <a:lstStyle/>
          <a:p>
            <a:endParaRPr lang="en-US">
              <a:latin typeface="Calibri" charset="0"/>
              <a:cs typeface="Verdana" charset="0"/>
            </a:endParaRPr>
          </a:p>
        </p:txBody>
      </p:sp>
      <p:sp>
        <p:nvSpPr>
          <p:cNvPr id="6" name="Slide Number Placeholder 12"/>
          <p:cNvSpPr txBox="1">
            <a:spLocks/>
          </p:cNvSpPr>
          <p:nvPr/>
        </p:nvSpPr>
        <p:spPr>
          <a:xfrm>
            <a:off x="8763000" y="6492875"/>
            <a:ext cx="381000" cy="365125"/>
          </a:xfrm>
          <a:prstGeom prst="rect">
            <a:avLst/>
          </a:prstGeom>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fld id="{43E36C2E-522B-C742-BE32-9E6EA61850AB}" type="slidenum">
              <a:rPr lang="en-US" sz="1000">
                <a:solidFill>
                  <a:srgbClr val="7F7F7F"/>
                </a:solidFill>
                <a:latin typeface="Calibri" charset="0"/>
              </a:rPr>
              <a:pPr algn="r" eaLnBrk="1" hangingPunct="1"/>
              <a:t>9</a:t>
            </a:fld>
            <a:endParaRPr lang="en-US" sz="1400">
              <a:solidFill>
                <a:srgbClr val="7F7F7F"/>
              </a:solidFill>
              <a:latin typeface="Calibri"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381000"/>
            <a:ext cx="1690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p:cNvPicPr>
            <a:picLocks noChangeAspect="1" noChangeArrowheads="1"/>
          </p:cNvPicPr>
          <p:nvPr/>
        </p:nvPicPr>
        <p:blipFill>
          <a:blip r:embed="rId4">
            <a:extLst>
              <a:ext uri="{28A0092B-C50C-407E-A947-70E740481C1C}">
                <a14:useLocalDpi xmlns:a14="http://schemas.microsoft.com/office/drawing/2010/main" val="0"/>
              </a:ext>
            </a:extLst>
          </a:blip>
          <a:srcRect t="19101"/>
          <a:stretch>
            <a:fillRect/>
          </a:stretch>
        </p:blipFill>
        <p:spPr bwMode="auto">
          <a:xfrm>
            <a:off x="0" y="1143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1636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RE 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kumimoji="0" sz="2600"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 format.thmx</Template>
  <TotalTime>59636</TotalTime>
  <Words>2754</Words>
  <Application>Microsoft Macintosh PowerPoint</Application>
  <PresentationFormat>On-screen Show (4:3)</PresentationFormat>
  <Paragraphs>357</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GRE format</vt:lpstr>
      <vt:lpstr>GRE TEST prep Quant Overview &amp; Arithmetic </vt:lpstr>
      <vt:lpstr>Quantitative Reasoning Question Types</vt:lpstr>
      <vt:lpstr>Multiple Choice — Select One Answer Choice</vt:lpstr>
      <vt:lpstr>Multiple Choice — Select One or More Answer Choices</vt:lpstr>
      <vt:lpstr>Quantitative Comparison Questions</vt:lpstr>
      <vt:lpstr>Numeric Entry Questions</vt:lpstr>
      <vt:lpstr>Numeric Entry Questions</vt:lpstr>
      <vt:lpstr>Data Interpretation Questions</vt:lpstr>
      <vt:lpstr>Data Interpretation Questions</vt:lpstr>
      <vt:lpstr>On-screen Calculator on the Computer-Based Test</vt:lpstr>
      <vt:lpstr>Going through the test</vt:lpstr>
      <vt:lpstr>Examples</vt:lpstr>
      <vt:lpstr>PowerPoint Presentation</vt:lpstr>
      <vt:lpstr>Quant compare tips</vt:lpstr>
      <vt:lpstr>Other question types</vt:lpstr>
      <vt:lpstr>PowerPoint Presentation</vt:lpstr>
      <vt:lpstr>Arithmetic Topics: terminology</vt:lpstr>
      <vt:lpstr>Arithmetic Topics: Extra tips on dividing</vt:lpstr>
      <vt:lpstr>Arithmetic Topics: Exponents</vt:lpstr>
      <vt:lpstr>Arithmetic Topics: Exponents</vt:lpstr>
      <vt:lpstr>Arithmetic Topics: sqrt</vt:lpstr>
      <vt:lpstr>Arithmetic Topics: Fractions etc</vt:lpstr>
      <vt:lpstr>Arithmetic Topics: Fractions etc</vt:lpstr>
      <vt:lpstr>Arithmetic Topics: Fractions etc</vt:lpstr>
      <vt:lpstr>Arithmetic Topics: Fractions etc</vt:lpstr>
      <vt:lpstr>Arithmetic Topics: Probability</vt:lpstr>
      <vt:lpstr>Arithmetic Topics: Probability</vt:lpstr>
      <vt:lpstr>Arithmetic Topics: Probability</vt:lpstr>
      <vt:lpstr>Arithmetic Topics: Statistics</vt:lpstr>
      <vt:lpstr>Arithmetic Topics: Statistics</vt:lpstr>
      <vt:lpstr>Arithmetic Topics: Factorials</vt:lpstr>
      <vt:lpstr>Review; hard questions</vt:lpstr>
      <vt:lpstr>Review; hard questions</vt:lpstr>
      <vt:lpstr>Review; hard questions</vt:lpstr>
      <vt:lpstr>Review; hard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Bowman</dc:creator>
  <cp:lastModifiedBy>Beth Bowman</cp:lastModifiedBy>
  <cp:revision>37</cp:revision>
  <dcterms:created xsi:type="dcterms:W3CDTF">2015-04-07T15:47:50Z</dcterms:created>
  <dcterms:modified xsi:type="dcterms:W3CDTF">2018-06-07T01:43:41Z</dcterms:modified>
</cp:coreProperties>
</file>