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7"/>
  </p:notesMasterIdLst>
  <p:sldIdLst>
    <p:sldId id="256" r:id="rId2"/>
    <p:sldId id="273" r:id="rId3"/>
    <p:sldId id="275" r:id="rId4"/>
    <p:sldId id="270" r:id="rId5"/>
    <p:sldId id="276" r:id="rId6"/>
    <p:sldId id="271" r:id="rId7"/>
    <p:sldId id="280" r:id="rId8"/>
    <p:sldId id="279" r:id="rId9"/>
    <p:sldId id="259" r:id="rId10"/>
    <p:sldId id="277" r:id="rId11"/>
    <p:sldId id="260" r:id="rId12"/>
    <p:sldId id="278" r:id="rId13"/>
    <p:sldId id="266" r:id="rId14"/>
    <p:sldId id="262" r:id="rId15"/>
    <p:sldId id="26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896" autoAdjust="0"/>
  </p:normalViewPr>
  <p:slideViewPr>
    <p:cSldViewPr snapToGrid="0" snapToObjects="1">
      <p:cViewPr varScale="1">
        <p:scale>
          <a:sx n="89" d="100"/>
          <a:sy n="89" d="100"/>
        </p:scale>
        <p:origin x="180" y="96"/>
      </p:cViewPr>
      <p:guideLst>
        <p:guide orient="horz" pos="2160"/>
        <p:guide pos="3168"/>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smtClean="0">
                <a:solidFill>
                  <a:schemeClr val="accent1">
                    <a:lumMod val="50000"/>
                  </a:schemeClr>
                </a:solidFill>
                <a:effectLst/>
              </a:rPr>
              <a:t>A Comparison of </a:t>
            </a:r>
            <a:endParaRPr lang="en-US" b="1" dirty="0" smtClean="0">
              <a:solidFill>
                <a:schemeClr val="accent1">
                  <a:lumMod val="50000"/>
                </a:schemeClr>
              </a:solidFill>
              <a:effectLst/>
            </a:endParaRPr>
          </a:p>
          <a:p>
            <a:pPr>
              <a:defRPr/>
            </a:pPr>
            <a:r>
              <a:rPr lang="en-US" sz="1800" b="1" i="0" baseline="0" dirty="0" smtClean="0">
                <a:solidFill>
                  <a:schemeClr val="accent1">
                    <a:lumMod val="50000"/>
                  </a:schemeClr>
                </a:solidFill>
                <a:effectLst/>
              </a:rPr>
              <a:t>Percentage Minority</a:t>
            </a:r>
            <a:endParaRPr lang="en-US" b="1" dirty="0" smtClean="0">
              <a:solidFill>
                <a:schemeClr val="accent1">
                  <a:lumMod val="50000"/>
                </a:schemeClr>
              </a:solidFill>
              <a:effectLst/>
            </a:endParaRPr>
          </a:p>
          <a:p>
            <a:pPr>
              <a:defRPr/>
            </a:pPr>
            <a:r>
              <a:rPr lang="en-US" sz="1800" b="1" i="0" baseline="0" dirty="0" smtClean="0">
                <a:solidFill>
                  <a:schemeClr val="accent1">
                    <a:lumMod val="50000"/>
                  </a:schemeClr>
                </a:solidFill>
                <a:effectLst/>
              </a:rPr>
              <a:t>Fall Enrollment </a:t>
            </a:r>
          </a:p>
          <a:p>
            <a:pPr>
              <a:defRPr/>
            </a:pPr>
            <a:r>
              <a:rPr lang="en-US" sz="1800" b="1" i="0" baseline="0" dirty="0" smtClean="0">
                <a:solidFill>
                  <a:schemeClr val="accent1">
                    <a:lumMod val="50000"/>
                  </a:schemeClr>
                </a:solidFill>
                <a:effectLst/>
              </a:rPr>
              <a:t>2010-2016 </a:t>
            </a:r>
            <a:endParaRPr lang="en-US" b="1" dirty="0" smtClean="0">
              <a:solidFill>
                <a:schemeClr val="accent1">
                  <a:lumMod val="50000"/>
                </a:schemeClr>
              </a:solidFill>
              <a:effectLst/>
            </a:endParaRPr>
          </a:p>
          <a:p>
            <a:pPr>
              <a:defRPr/>
            </a:pPr>
            <a:endParaRPr lang="en-US"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trendline>
            <c:spPr>
              <a:ln w="19050" cap="rnd">
                <a:solidFill>
                  <a:schemeClr val="accent1"/>
                </a:solidFill>
                <a:prstDash val="sysDot"/>
              </a:ln>
              <a:effectLst/>
            </c:spPr>
            <c:trendlineType val="poly"/>
            <c:order val="2"/>
            <c:dispRSqr val="0"/>
            <c:dispEq val="0"/>
          </c:trendline>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0.00%</c:formatCode>
                <c:ptCount val="7"/>
                <c:pt idx="0">
                  <c:v>0.13</c:v>
                </c:pt>
                <c:pt idx="1">
                  <c:v>0.124</c:v>
                </c:pt>
                <c:pt idx="2">
                  <c:v>0.122</c:v>
                </c:pt>
                <c:pt idx="3">
                  <c:v>0.13300000000000001</c:v>
                </c:pt>
                <c:pt idx="4">
                  <c:v>0.14199999999999999</c:v>
                </c:pt>
                <c:pt idx="5">
                  <c:v>0.154</c:v>
                </c:pt>
                <c:pt idx="6">
                  <c:v>0.217</c:v>
                </c:pt>
              </c:numCache>
            </c:numRef>
          </c:val>
        </c:ser>
        <c:dLbls>
          <c:showLegendKey val="0"/>
          <c:showVal val="0"/>
          <c:showCatName val="0"/>
          <c:showSerName val="0"/>
          <c:showPercent val="0"/>
          <c:showBubbleSize val="0"/>
        </c:dLbls>
        <c:gapWidth val="219"/>
        <c:overlap val="-27"/>
        <c:axId val="171202288"/>
        <c:axId val="171202848"/>
      </c:barChart>
      <c:catAx>
        <c:axId val="171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71202848"/>
        <c:crosses val="autoZero"/>
        <c:auto val="1"/>
        <c:lblAlgn val="ctr"/>
        <c:lblOffset val="100"/>
        <c:noMultiLvlLbl val="0"/>
      </c:catAx>
      <c:valAx>
        <c:axId val="171202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17120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Belmont University Staff - Percent Minority</a:t>
            </a:r>
            <a:endParaRPr lang="en-US">
              <a:effectLst/>
            </a:endParaRPr>
          </a:p>
          <a:p>
            <a:pPr>
              <a:defRPr/>
            </a:pPr>
            <a:r>
              <a:rPr lang="en-US" sz="1800" b="1" i="0" baseline="0">
                <a:effectLst/>
              </a:rPr>
              <a:t>August Per Year </a:t>
            </a:r>
            <a:endParaRPr lang="en-US">
              <a:effectLst/>
            </a:endParaRP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trendline>
            <c:spPr>
              <a:ln w="25400">
                <a:solidFill>
                  <a:srgbClr val="FF0000"/>
                </a:solidFill>
              </a:ln>
            </c:spPr>
            <c:trendlineType val="linear"/>
            <c:dispRSqr val="0"/>
            <c:dispEq val="0"/>
          </c:trendline>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0.0%</c:formatCode>
                <c:ptCount val="7"/>
                <c:pt idx="0">
                  <c:v>0.17100000000000001</c:v>
                </c:pt>
                <c:pt idx="1">
                  <c:v>0.185</c:v>
                </c:pt>
                <c:pt idx="2">
                  <c:v>0.191</c:v>
                </c:pt>
                <c:pt idx="3">
                  <c:v>0.19700000000000001</c:v>
                </c:pt>
                <c:pt idx="4">
                  <c:v>0.21</c:v>
                </c:pt>
                <c:pt idx="5">
                  <c:v>0.23899999999999999</c:v>
                </c:pt>
                <c:pt idx="6">
                  <c:v>0.259124087591241</c:v>
                </c:pt>
              </c:numCache>
            </c:numRef>
          </c:val>
        </c:ser>
        <c:dLbls>
          <c:showLegendKey val="0"/>
          <c:showVal val="0"/>
          <c:showCatName val="0"/>
          <c:showSerName val="0"/>
          <c:showPercent val="0"/>
          <c:showBubbleSize val="0"/>
        </c:dLbls>
        <c:gapWidth val="150"/>
        <c:axId val="174159120"/>
        <c:axId val="174159680"/>
      </c:barChart>
      <c:catAx>
        <c:axId val="174159120"/>
        <c:scaling>
          <c:orientation val="minMax"/>
        </c:scaling>
        <c:delete val="0"/>
        <c:axPos val="b"/>
        <c:numFmt formatCode="General" sourceLinked="1"/>
        <c:majorTickMark val="out"/>
        <c:minorTickMark val="none"/>
        <c:tickLblPos val="nextTo"/>
        <c:crossAx val="174159680"/>
        <c:crosses val="autoZero"/>
        <c:auto val="1"/>
        <c:lblAlgn val="ctr"/>
        <c:lblOffset val="100"/>
        <c:noMultiLvlLbl val="0"/>
      </c:catAx>
      <c:valAx>
        <c:axId val="174159680"/>
        <c:scaling>
          <c:orientation val="minMax"/>
        </c:scaling>
        <c:delete val="0"/>
        <c:axPos val="l"/>
        <c:majorGridlines/>
        <c:numFmt formatCode="0.0%" sourceLinked="1"/>
        <c:majorTickMark val="out"/>
        <c:minorTickMark val="none"/>
        <c:tickLblPos val="nextTo"/>
        <c:crossAx val="1741591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Belmont Faculty - Percent Minority </a:t>
            </a:r>
            <a:endParaRPr lang="en-US">
              <a:effectLst/>
            </a:endParaRPr>
          </a:p>
          <a:p>
            <a:pPr>
              <a:defRPr/>
            </a:pPr>
            <a:r>
              <a:rPr lang="en-US" sz="1800" b="1" i="0" baseline="0">
                <a:effectLst/>
              </a:rPr>
              <a:t>August Per Year</a:t>
            </a:r>
            <a:endParaRPr lang="en-US">
              <a:effectLst/>
            </a:endParaRPr>
          </a:p>
          <a:p>
            <a:pPr>
              <a:defRPr/>
            </a:pPr>
            <a:endParaRPr lang="en-US"/>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trendline>
            <c:spPr>
              <a:ln w="25400">
                <a:solidFill>
                  <a:srgbClr val="FF0000"/>
                </a:solidFill>
              </a:ln>
            </c:spPr>
            <c:trendlineType val="linear"/>
            <c:dispRSqr val="0"/>
            <c:dispEq val="0"/>
          </c:trendline>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0.0%</c:formatCode>
                <c:ptCount val="7"/>
                <c:pt idx="0">
                  <c:v>6.7000000000000004E-2</c:v>
                </c:pt>
                <c:pt idx="1">
                  <c:v>7.8E-2</c:v>
                </c:pt>
                <c:pt idx="2">
                  <c:v>0.09</c:v>
                </c:pt>
                <c:pt idx="3">
                  <c:v>0.10199999999999999</c:v>
                </c:pt>
                <c:pt idx="4">
                  <c:v>0.107</c:v>
                </c:pt>
                <c:pt idx="5">
                  <c:v>0.113</c:v>
                </c:pt>
                <c:pt idx="6">
                  <c:v>0.11025641025641</c:v>
                </c:pt>
              </c:numCache>
            </c:numRef>
          </c:val>
        </c:ser>
        <c:dLbls>
          <c:showLegendKey val="0"/>
          <c:showVal val="0"/>
          <c:showCatName val="0"/>
          <c:showSerName val="0"/>
          <c:showPercent val="0"/>
          <c:showBubbleSize val="0"/>
        </c:dLbls>
        <c:gapWidth val="150"/>
        <c:axId val="174162480"/>
        <c:axId val="174163040"/>
      </c:barChart>
      <c:catAx>
        <c:axId val="174162480"/>
        <c:scaling>
          <c:orientation val="minMax"/>
        </c:scaling>
        <c:delete val="0"/>
        <c:axPos val="b"/>
        <c:numFmt formatCode="General" sourceLinked="1"/>
        <c:majorTickMark val="out"/>
        <c:minorTickMark val="none"/>
        <c:tickLblPos val="nextTo"/>
        <c:crossAx val="174163040"/>
        <c:crosses val="autoZero"/>
        <c:auto val="1"/>
        <c:lblAlgn val="ctr"/>
        <c:lblOffset val="100"/>
        <c:noMultiLvlLbl val="0"/>
      </c:catAx>
      <c:valAx>
        <c:axId val="174163040"/>
        <c:scaling>
          <c:orientation val="minMax"/>
        </c:scaling>
        <c:delete val="0"/>
        <c:axPos val="l"/>
        <c:majorGridlines/>
        <c:numFmt formatCode="0.0%" sourceLinked="1"/>
        <c:majorTickMark val="out"/>
        <c:minorTickMark val="none"/>
        <c:tickLblPos val="nextTo"/>
        <c:crossAx val="1741624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9CC5A-801E-8148-9C75-BE0F2EC6FCE8}"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DC02A558-B13B-F04F-AC81-05C579DBDB44}">
      <dgm:prSet phldrT="[Text]" custT="1"/>
      <dgm:spPr/>
      <dgm:t>
        <a:bodyPr/>
        <a:lstStyle/>
        <a:p>
          <a:r>
            <a:rPr lang="en-US" sz="2000" dirty="0" smtClean="0">
              <a:solidFill>
                <a:schemeClr val="accent1">
                  <a:lumMod val="50000"/>
                </a:schemeClr>
              </a:solidFill>
            </a:rPr>
            <a:t>Phase 1</a:t>
          </a:r>
          <a:br>
            <a:rPr lang="en-US" sz="2000" dirty="0" smtClean="0">
              <a:solidFill>
                <a:schemeClr val="accent1">
                  <a:lumMod val="50000"/>
                </a:schemeClr>
              </a:solidFill>
            </a:rPr>
          </a:br>
          <a:r>
            <a:rPr lang="en-US" sz="2000" dirty="0" smtClean="0">
              <a:solidFill>
                <a:schemeClr val="accent1">
                  <a:lumMod val="50000"/>
                </a:schemeClr>
              </a:solidFill>
            </a:rPr>
            <a:t>FY 2015-2016</a:t>
          </a:r>
          <a:endParaRPr lang="en-US" sz="2000" dirty="0">
            <a:solidFill>
              <a:schemeClr val="accent1">
                <a:lumMod val="50000"/>
              </a:schemeClr>
            </a:solidFill>
          </a:endParaRPr>
        </a:p>
      </dgm:t>
    </dgm:pt>
    <dgm:pt modelId="{3E5898F7-A6AD-3248-B453-6F2755F19F91}" type="parTrans" cxnId="{FAB140E3-B27A-944B-8E46-2641A82AEA4A}">
      <dgm:prSet/>
      <dgm:spPr/>
      <dgm:t>
        <a:bodyPr/>
        <a:lstStyle/>
        <a:p>
          <a:endParaRPr lang="en-US"/>
        </a:p>
      </dgm:t>
    </dgm:pt>
    <dgm:pt modelId="{F2E70D57-84BE-D24B-B9DC-FE4F60C5E1D4}" type="sibTrans" cxnId="{FAB140E3-B27A-944B-8E46-2641A82AEA4A}">
      <dgm:prSet/>
      <dgm:spPr/>
      <dgm:t>
        <a:bodyPr/>
        <a:lstStyle/>
        <a:p>
          <a:endParaRPr lang="en-US"/>
        </a:p>
      </dgm:t>
    </dgm:pt>
    <dgm:pt modelId="{5A064434-5A4E-3147-9E48-3A31FA3D46BB}">
      <dgm:prSet phldrT="[Text]" custT="1"/>
      <dgm:spPr/>
      <dgm:t>
        <a:bodyPr/>
        <a:lstStyle/>
        <a:p>
          <a:r>
            <a:rPr lang="en-US" sz="2000" dirty="0" smtClean="0">
              <a:solidFill>
                <a:schemeClr val="accent1">
                  <a:lumMod val="50000"/>
                </a:schemeClr>
              </a:solidFill>
            </a:rPr>
            <a:t>Phase 2</a:t>
          </a:r>
          <a:br>
            <a:rPr lang="en-US" sz="2000" dirty="0" smtClean="0">
              <a:solidFill>
                <a:schemeClr val="accent1">
                  <a:lumMod val="50000"/>
                </a:schemeClr>
              </a:solidFill>
            </a:rPr>
          </a:br>
          <a:r>
            <a:rPr lang="en-US" sz="2000" dirty="0" smtClean="0">
              <a:solidFill>
                <a:schemeClr val="accent1">
                  <a:lumMod val="50000"/>
                </a:schemeClr>
              </a:solidFill>
            </a:rPr>
            <a:t>FY 2016-2017</a:t>
          </a:r>
          <a:endParaRPr lang="en-US" sz="2000" dirty="0">
            <a:solidFill>
              <a:schemeClr val="accent1">
                <a:lumMod val="50000"/>
              </a:schemeClr>
            </a:solidFill>
          </a:endParaRPr>
        </a:p>
      </dgm:t>
    </dgm:pt>
    <dgm:pt modelId="{708B4F5E-456C-3C46-B866-00172E0E3F82}" type="parTrans" cxnId="{1CCF2DAB-2D71-CB49-A176-18EEBEF4261F}">
      <dgm:prSet/>
      <dgm:spPr/>
      <dgm:t>
        <a:bodyPr/>
        <a:lstStyle/>
        <a:p>
          <a:endParaRPr lang="en-US"/>
        </a:p>
      </dgm:t>
    </dgm:pt>
    <dgm:pt modelId="{ADD043BD-A36C-CA42-A3CA-14BAF869BC10}" type="sibTrans" cxnId="{1CCF2DAB-2D71-CB49-A176-18EEBEF4261F}">
      <dgm:prSet/>
      <dgm:spPr/>
      <dgm:t>
        <a:bodyPr/>
        <a:lstStyle/>
        <a:p>
          <a:endParaRPr lang="en-US"/>
        </a:p>
      </dgm:t>
    </dgm:pt>
    <dgm:pt modelId="{C4DAA6AF-3617-6242-9ECA-970D51A7219D}">
      <dgm:prSet phldrT="[Text]" custT="1"/>
      <dgm:spPr/>
      <dgm:t>
        <a:bodyPr/>
        <a:lstStyle/>
        <a:p>
          <a:r>
            <a:rPr lang="en-US" sz="2000" dirty="0" smtClean="0">
              <a:solidFill>
                <a:schemeClr val="accent1">
                  <a:lumMod val="50000"/>
                </a:schemeClr>
              </a:solidFill>
            </a:rPr>
            <a:t>Phase 3</a:t>
          </a:r>
          <a:br>
            <a:rPr lang="en-US" sz="2000" dirty="0" smtClean="0">
              <a:solidFill>
                <a:schemeClr val="accent1">
                  <a:lumMod val="50000"/>
                </a:schemeClr>
              </a:solidFill>
            </a:rPr>
          </a:br>
          <a:r>
            <a:rPr lang="en-US" sz="2000" dirty="0" smtClean="0">
              <a:solidFill>
                <a:schemeClr val="accent1">
                  <a:lumMod val="50000"/>
                </a:schemeClr>
              </a:solidFill>
            </a:rPr>
            <a:t>FY 2017-2018</a:t>
          </a:r>
          <a:endParaRPr lang="en-US" sz="2000" dirty="0">
            <a:solidFill>
              <a:schemeClr val="accent1">
                <a:lumMod val="50000"/>
              </a:schemeClr>
            </a:solidFill>
          </a:endParaRPr>
        </a:p>
      </dgm:t>
    </dgm:pt>
    <dgm:pt modelId="{AA41E01B-AAEC-6B43-B336-DE55AE8AC14B}" type="parTrans" cxnId="{726ECCCC-247F-D348-A6A3-C6FF13B677B1}">
      <dgm:prSet/>
      <dgm:spPr/>
      <dgm:t>
        <a:bodyPr/>
        <a:lstStyle/>
        <a:p>
          <a:endParaRPr lang="en-US"/>
        </a:p>
      </dgm:t>
    </dgm:pt>
    <dgm:pt modelId="{6B3673FB-D51D-9D4E-A058-C09698CCD377}" type="sibTrans" cxnId="{726ECCCC-247F-D348-A6A3-C6FF13B677B1}">
      <dgm:prSet/>
      <dgm:spPr/>
      <dgm:t>
        <a:bodyPr/>
        <a:lstStyle/>
        <a:p>
          <a:endParaRPr lang="en-US"/>
        </a:p>
      </dgm:t>
    </dgm:pt>
    <dgm:pt modelId="{687D70E8-8DA9-FA4C-80D0-7FEEF684B256}" type="pres">
      <dgm:prSet presAssocID="{5009CC5A-801E-8148-9C75-BE0F2EC6FCE8}" presName="rootnode" presStyleCnt="0">
        <dgm:presLayoutVars>
          <dgm:chMax/>
          <dgm:chPref/>
          <dgm:dir/>
          <dgm:animLvl val="lvl"/>
        </dgm:presLayoutVars>
      </dgm:prSet>
      <dgm:spPr/>
      <dgm:t>
        <a:bodyPr/>
        <a:lstStyle/>
        <a:p>
          <a:endParaRPr lang="en-US"/>
        </a:p>
      </dgm:t>
    </dgm:pt>
    <dgm:pt modelId="{147579B7-FE02-5241-8577-EA4DF930E68F}" type="pres">
      <dgm:prSet presAssocID="{DC02A558-B13B-F04F-AC81-05C579DBDB44}" presName="composite" presStyleCnt="0"/>
      <dgm:spPr/>
    </dgm:pt>
    <dgm:pt modelId="{19621EF0-C1F2-3745-9F08-2D6E8F6AE6CA}" type="pres">
      <dgm:prSet presAssocID="{DC02A558-B13B-F04F-AC81-05C579DBDB44}" presName="LShape" presStyleLbl="alignNode1" presStyleIdx="0" presStyleCnt="5"/>
      <dgm:spPr/>
    </dgm:pt>
    <dgm:pt modelId="{A01E1047-967A-DB4F-A9C5-C91C1CC525FE}" type="pres">
      <dgm:prSet presAssocID="{DC02A558-B13B-F04F-AC81-05C579DBDB44}" presName="ParentText" presStyleLbl="revTx" presStyleIdx="0" presStyleCnt="3">
        <dgm:presLayoutVars>
          <dgm:chMax val="0"/>
          <dgm:chPref val="0"/>
          <dgm:bulletEnabled val="1"/>
        </dgm:presLayoutVars>
      </dgm:prSet>
      <dgm:spPr/>
      <dgm:t>
        <a:bodyPr/>
        <a:lstStyle/>
        <a:p>
          <a:endParaRPr lang="en-US"/>
        </a:p>
      </dgm:t>
    </dgm:pt>
    <dgm:pt modelId="{ED736533-B65B-9940-859E-84FC203BD24A}" type="pres">
      <dgm:prSet presAssocID="{DC02A558-B13B-F04F-AC81-05C579DBDB44}" presName="Triangle" presStyleLbl="alignNode1" presStyleIdx="1" presStyleCnt="5"/>
      <dgm:spPr/>
    </dgm:pt>
    <dgm:pt modelId="{C90EA2B1-2D35-0944-9666-09774DC06AF0}" type="pres">
      <dgm:prSet presAssocID="{F2E70D57-84BE-D24B-B9DC-FE4F60C5E1D4}" presName="sibTrans" presStyleCnt="0"/>
      <dgm:spPr/>
    </dgm:pt>
    <dgm:pt modelId="{B59EE3E9-C2C7-1A41-A058-92C573D29596}" type="pres">
      <dgm:prSet presAssocID="{F2E70D57-84BE-D24B-B9DC-FE4F60C5E1D4}" presName="space" presStyleCnt="0"/>
      <dgm:spPr/>
    </dgm:pt>
    <dgm:pt modelId="{C15BDE05-0679-BB45-8DB7-6E0C2E91A91E}" type="pres">
      <dgm:prSet presAssocID="{5A064434-5A4E-3147-9E48-3A31FA3D46BB}" presName="composite" presStyleCnt="0"/>
      <dgm:spPr/>
    </dgm:pt>
    <dgm:pt modelId="{234CC46C-7878-CE44-B452-9D50A1A1A089}" type="pres">
      <dgm:prSet presAssocID="{5A064434-5A4E-3147-9E48-3A31FA3D46BB}" presName="LShape" presStyleLbl="alignNode1" presStyleIdx="2" presStyleCnt="5"/>
      <dgm:spPr/>
    </dgm:pt>
    <dgm:pt modelId="{4C9D5C85-DAE7-9240-A12D-B24C64604931}" type="pres">
      <dgm:prSet presAssocID="{5A064434-5A4E-3147-9E48-3A31FA3D46BB}" presName="ParentText" presStyleLbl="revTx" presStyleIdx="1" presStyleCnt="3">
        <dgm:presLayoutVars>
          <dgm:chMax val="0"/>
          <dgm:chPref val="0"/>
          <dgm:bulletEnabled val="1"/>
        </dgm:presLayoutVars>
      </dgm:prSet>
      <dgm:spPr/>
      <dgm:t>
        <a:bodyPr/>
        <a:lstStyle/>
        <a:p>
          <a:endParaRPr lang="en-US"/>
        </a:p>
      </dgm:t>
    </dgm:pt>
    <dgm:pt modelId="{59FFD93D-9F38-2E42-8F6C-89FD4DBE37DC}" type="pres">
      <dgm:prSet presAssocID="{5A064434-5A4E-3147-9E48-3A31FA3D46BB}" presName="Triangle" presStyleLbl="alignNode1" presStyleIdx="3" presStyleCnt="5"/>
      <dgm:spPr/>
    </dgm:pt>
    <dgm:pt modelId="{089D840D-61DF-6C46-9057-13838C5C3E9C}" type="pres">
      <dgm:prSet presAssocID="{ADD043BD-A36C-CA42-A3CA-14BAF869BC10}" presName="sibTrans" presStyleCnt="0"/>
      <dgm:spPr/>
    </dgm:pt>
    <dgm:pt modelId="{0372A3AF-34B1-BF4F-980E-BBC9D2529C40}" type="pres">
      <dgm:prSet presAssocID="{ADD043BD-A36C-CA42-A3CA-14BAF869BC10}" presName="space" presStyleCnt="0"/>
      <dgm:spPr/>
    </dgm:pt>
    <dgm:pt modelId="{0319AB2A-CD1C-5440-827D-54254D8A481F}" type="pres">
      <dgm:prSet presAssocID="{C4DAA6AF-3617-6242-9ECA-970D51A7219D}" presName="composite" presStyleCnt="0"/>
      <dgm:spPr/>
    </dgm:pt>
    <dgm:pt modelId="{3D63ABB1-2CCE-0549-9C77-752A2B374C09}" type="pres">
      <dgm:prSet presAssocID="{C4DAA6AF-3617-6242-9ECA-970D51A7219D}" presName="LShape" presStyleLbl="alignNode1" presStyleIdx="4" presStyleCnt="5"/>
      <dgm:spPr/>
    </dgm:pt>
    <dgm:pt modelId="{EFEED178-DEF8-4D41-BD75-D3AB1ED84050}" type="pres">
      <dgm:prSet presAssocID="{C4DAA6AF-3617-6242-9ECA-970D51A7219D}" presName="ParentText" presStyleLbl="revTx" presStyleIdx="2" presStyleCnt="3">
        <dgm:presLayoutVars>
          <dgm:chMax val="0"/>
          <dgm:chPref val="0"/>
          <dgm:bulletEnabled val="1"/>
        </dgm:presLayoutVars>
      </dgm:prSet>
      <dgm:spPr/>
      <dgm:t>
        <a:bodyPr/>
        <a:lstStyle/>
        <a:p>
          <a:endParaRPr lang="en-US"/>
        </a:p>
      </dgm:t>
    </dgm:pt>
  </dgm:ptLst>
  <dgm:cxnLst>
    <dgm:cxn modelId="{0111F70E-34FF-3F40-8B67-C08871569CA2}" type="presOf" srcId="{DC02A558-B13B-F04F-AC81-05C579DBDB44}" destId="{A01E1047-967A-DB4F-A9C5-C91C1CC525FE}" srcOrd="0" destOrd="0" presId="urn:microsoft.com/office/officeart/2009/3/layout/StepUpProcess"/>
    <dgm:cxn modelId="{FAB140E3-B27A-944B-8E46-2641A82AEA4A}" srcId="{5009CC5A-801E-8148-9C75-BE0F2EC6FCE8}" destId="{DC02A558-B13B-F04F-AC81-05C579DBDB44}" srcOrd="0" destOrd="0" parTransId="{3E5898F7-A6AD-3248-B453-6F2755F19F91}" sibTransId="{F2E70D57-84BE-D24B-B9DC-FE4F60C5E1D4}"/>
    <dgm:cxn modelId="{726ECCCC-247F-D348-A6A3-C6FF13B677B1}" srcId="{5009CC5A-801E-8148-9C75-BE0F2EC6FCE8}" destId="{C4DAA6AF-3617-6242-9ECA-970D51A7219D}" srcOrd="2" destOrd="0" parTransId="{AA41E01B-AAEC-6B43-B336-DE55AE8AC14B}" sibTransId="{6B3673FB-D51D-9D4E-A058-C09698CCD377}"/>
    <dgm:cxn modelId="{D1C43F7F-6827-114A-B0BA-88DE03231D54}" type="presOf" srcId="{5009CC5A-801E-8148-9C75-BE0F2EC6FCE8}" destId="{687D70E8-8DA9-FA4C-80D0-7FEEF684B256}" srcOrd="0" destOrd="0" presId="urn:microsoft.com/office/officeart/2009/3/layout/StepUpProcess"/>
    <dgm:cxn modelId="{CBEF2548-7E67-B245-951D-66EB12E2933B}" type="presOf" srcId="{C4DAA6AF-3617-6242-9ECA-970D51A7219D}" destId="{EFEED178-DEF8-4D41-BD75-D3AB1ED84050}" srcOrd="0" destOrd="0" presId="urn:microsoft.com/office/officeart/2009/3/layout/StepUpProcess"/>
    <dgm:cxn modelId="{8980EAD2-1DCE-2640-B643-769E01EAE501}" type="presOf" srcId="{5A064434-5A4E-3147-9E48-3A31FA3D46BB}" destId="{4C9D5C85-DAE7-9240-A12D-B24C64604931}" srcOrd="0" destOrd="0" presId="urn:microsoft.com/office/officeart/2009/3/layout/StepUpProcess"/>
    <dgm:cxn modelId="{1CCF2DAB-2D71-CB49-A176-18EEBEF4261F}" srcId="{5009CC5A-801E-8148-9C75-BE0F2EC6FCE8}" destId="{5A064434-5A4E-3147-9E48-3A31FA3D46BB}" srcOrd="1" destOrd="0" parTransId="{708B4F5E-456C-3C46-B866-00172E0E3F82}" sibTransId="{ADD043BD-A36C-CA42-A3CA-14BAF869BC10}"/>
    <dgm:cxn modelId="{651D015E-B1D0-7647-B5C0-6978D44CFD70}" type="presParOf" srcId="{687D70E8-8DA9-FA4C-80D0-7FEEF684B256}" destId="{147579B7-FE02-5241-8577-EA4DF930E68F}" srcOrd="0" destOrd="0" presId="urn:microsoft.com/office/officeart/2009/3/layout/StepUpProcess"/>
    <dgm:cxn modelId="{80183436-81E0-7143-83BB-9492271C39D2}" type="presParOf" srcId="{147579B7-FE02-5241-8577-EA4DF930E68F}" destId="{19621EF0-C1F2-3745-9F08-2D6E8F6AE6CA}" srcOrd="0" destOrd="0" presId="urn:microsoft.com/office/officeart/2009/3/layout/StepUpProcess"/>
    <dgm:cxn modelId="{96D32726-ECEA-A041-9052-E4B044B770BA}" type="presParOf" srcId="{147579B7-FE02-5241-8577-EA4DF930E68F}" destId="{A01E1047-967A-DB4F-A9C5-C91C1CC525FE}" srcOrd="1" destOrd="0" presId="urn:microsoft.com/office/officeart/2009/3/layout/StepUpProcess"/>
    <dgm:cxn modelId="{1A33937F-7693-C14D-A096-CD1CE35786E8}" type="presParOf" srcId="{147579B7-FE02-5241-8577-EA4DF930E68F}" destId="{ED736533-B65B-9940-859E-84FC203BD24A}" srcOrd="2" destOrd="0" presId="urn:microsoft.com/office/officeart/2009/3/layout/StepUpProcess"/>
    <dgm:cxn modelId="{44D061DD-7A17-044B-BFC4-23B01352D1A2}" type="presParOf" srcId="{687D70E8-8DA9-FA4C-80D0-7FEEF684B256}" destId="{C90EA2B1-2D35-0944-9666-09774DC06AF0}" srcOrd="1" destOrd="0" presId="urn:microsoft.com/office/officeart/2009/3/layout/StepUpProcess"/>
    <dgm:cxn modelId="{D76180A2-9B40-884C-9AAB-0ACAAF2C7759}" type="presParOf" srcId="{C90EA2B1-2D35-0944-9666-09774DC06AF0}" destId="{B59EE3E9-C2C7-1A41-A058-92C573D29596}" srcOrd="0" destOrd="0" presId="urn:microsoft.com/office/officeart/2009/3/layout/StepUpProcess"/>
    <dgm:cxn modelId="{70C7E7C8-5D87-4646-98F6-1558068A15F2}" type="presParOf" srcId="{687D70E8-8DA9-FA4C-80D0-7FEEF684B256}" destId="{C15BDE05-0679-BB45-8DB7-6E0C2E91A91E}" srcOrd="2" destOrd="0" presId="urn:microsoft.com/office/officeart/2009/3/layout/StepUpProcess"/>
    <dgm:cxn modelId="{68ED84F4-9E3D-6A49-A7F1-FD6F101A381E}" type="presParOf" srcId="{C15BDE05-0679-BB45-8DB7-6E0C2E91A91E}" destId="{234CC46C-7878-CE44-B452-9D50A1A1A089}" srcOrd="0" destOrd="0" presId="urn:microsoft.com/office/officeart/2009/3/layout/StepUpProcess"/>
    <dgm:cxn modelId="{9325BC86-6562-EA4D-AD41-FC7A0790EF81}" type="presParOf" srcId="{C15BDE05-0679-BB45-8DB7-6E0C2E91A91E}" destId="{4C9D5C85-DAE7-9240-A12D-B24C64604931}" srcOrd="1" destOrd="0" presId="urn:microsoft.com/office/officeart/2009/3/layout/StepUpProcess"/>
    <dgm:cxn modelId="{B8EA8484-6050-C649-A6E8-9EA55F193A56}" type="presParOf" srcId="{C15BDE05-0679-BB45-8DB7-6E0C2E91A91E}" destId="{59FFD93D-9F38-2E42-8F6C-89FD4DBE37DC}" srcOrd="2" destOrd="0" presId="urn:microsoft.com/office/officeart/2009/3/layout/StepUpProcess"/>
    <dgm:cxn modelId="{D3632BC1-7575-CE46-BFD8-8D523F4C74DC}" type="presParOf" srcId="{687D70E8-8DA9-FA4C-80D0-7FEEF684B256}" destId="{089D840D-61DF-6C46-9057-13838C5C3E9C}" srcOrd="3" destOrd="0" presId="urn:microsoft.com/office/officeart/2009/3/layout/StepUpProcess"/>
    <dgm:cxn modelId="{CF1199C9-6138-BF44-B6D1-72040FE90004}" type="presParOf" srcId="{089D840D-61DF-6C46-9057-13838C5C3E9C}" destId="{0372A3AF-34B1-BF4F-980E-BBC9D2529C40}" srcOrd="0" destOrd="0" presId="urn:microsoft.com/office/officeart/2009/3/layout/StepUpProcess"/>
    <dgm:cxn modelId="{843B33E9-C438-8142-96ED-F8EA37507F8C}" type="presParOf" srcId="{687D70E8-8DA9-FA4C-80D0-7FEEF684B256}" destId="{0319AB2A-CD1C-5440-827D-54254D8A481F}" srcOrd="4" destOrd="0" presId="urn:microsoft.com/office/officeart/2009/3/layout/StepUpProcess"/>
    <dgm:cxn modelId="{7C553126-F8E2-FB42-A5B2-DCFBC89B6F3D}" type="presParOf" srcId="{0319AB2A-CD1C-5440-827D-54254D8A481F}" destId="{3D63ABB1-2CCE-0549-9C77-752A2B374C09}" srcOrd="0" destOrd="0" presId="urn:microsoft.com/office/officeart/2009/3/layout/StepUpProcess"/>
    <dgm:cxn modelId="{ABC70B61-101E-B048-9F68-050473A6E73A}" type="presParOf" srcId="{0319AB2A-CD1C-5440-827D-54254D8A481F}" destId="{EFEED178-DEF8-4D41-BD75-D3AB1ED8405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21EF0-C1F2-3745-9F08-2D6E8F6AE6CA}">
      <dsp:nvSpPr>
        <dsp:cNvPr id="0" name=""/>
        <dsp:cNvSpPr/>
      </dsp:nvSpPr>
      <dsp:spPr>
        <a:xfrm rot="5400000">
          <a:off x="511035" y="984898"/>
          <a:ext cx="1534322" cy="2553077"/>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01E1047-967A-DB4F-A9C5-C91C1CC525FE}">
      <dsp:nvSpPr>
        <dsp:cNvPr id="0" name=""/>
        <dsp:cNvSpPr/>
      </dsp:nvSpPr>
      <dsp:spPr>
        <a:xfrm>
          <a:off x="254919" y="1747718"/>
          <a:ext cx="2304932" cy="2020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50000"/>
                </a:schemeClr>
              </a:solidFill>
            </a:rPr>
            <a:t>Phase 1</a:t>
          </a:r>
          <a:br>
            <a:rPr lang="en-US" sz="2000" kern="1200" dirty="0" smtClean="0">
              <a:solidFill>
                <a:schemeClr val="accent1">
                  <a:lumMod val="50000"/>
                </a:schemeClr>
              </a:solidFill>
            </a:rPr>
          </a:br>
          <a:r>
            <a:rPr lang="en-US" sz="2000" kern="1200" dirty="0" smtClean="0">
              <a:solidFill>
                <a:schemeClr val="accent1">
                  <a:lumMod val="50000"/>
                </a:schemeClr>
              </a:solidFill>
            </a:rPr>
            <a:t>FY 2015-2016</a:t>
          </a:r>
          <a:endParaRPr lang="en-US" sz="2000" kern="1200" dirty="0">
            <a:solidFill>
              <a:schemeClr val="accent1">
                <a:lumMod val="50000"/>
              </a:schemeClr>
            </a:solidFill>
          </a:endParaRPr>
        </a:p>
      </dsp:txBody>
      <dsp:txXfrm>
        <a:off x="254919" y="1747718"/>
        <a:ext cx="2304932" cy="2020408"/>
      </dsp:txXfrm>
    </dsp:sp>
    <dsp:sp modelId="{ED736533-B65B-9940-859E-84FC203BD24A}">
      <dsp:nvSpPr>
        <dsp:cNvPr id="0" name=""/>
        <dsp:cNvSpPr/>
      </dsp:nvSpPr>
      <dsp:spPr>
        <a:xfrm>
          <a:off x="2124958" y="796937"/>
          <a:ext cx="434892" cy="434892"/>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4CC46C-7878-CE44-B452-9D50A1A1A089}">
      <dsp:nvSpPr>
        <dsp:cNvPr id="0" name=""/>
        <dsp:cNvSpPr/>
      </dsp:nvSpPr>
      <dsp:spPr>
        <a:xfrm rot="5400000">
          <a:off x="3332723" y="286668"/>
          <a:ext cx="1534322" cy="2553077"/>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C9D5C85-DAE7-9240-A12D-B24C64604931}">
      <dsp:nvSpPr>
        <dsp:cNvPr id="0" name=""/>
        <dsp:cNvSpPr/>
      </dsp:nvSpPr>
      <dsp:spPr>
        <a:xfrm>
          <a:off x="3076607" y="1049488"/>
          <a:ext cx="2304932" cy="2020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50000"/>
                </a:schemeClr>
              </a:solidFill>
            </a:rPr>
            <a:t>Phase 2</a:t>
          </a:r>
          <a:br>
            <a:rPr lang="en-US" sz="2000" kern="1200" dirty="0" smtClean="0">
              <a:solidFill>
                <a:schemeClr val="accent1">
                  <a:lumMod val="50000"/>
                </a:schemeClr>
              </a:solidFill>
            </a:rPr>
          </a:br>
          <a:r>
            <a:rPr lang="en-US" sz="2000" kern="1200" dirty="0" smtClean="0">
              <a:solidFill>
                <a:schemeClr val="accent1">
                  <a:lumMod val="50000"/>
                </a:schemeClr>
              </a:solidFill>
            </a:rPr>
            <a:t>FY 2016-2017</a:t>
          </a:r>
          <a:endParaRPr lang="en-US" sz="2000" kern="1200" dirty="0">
            <a:solidFill>
              <a:schemeClr val="accent1">
                <a:lumMod val="50000"/>
              </a:schemeClr>
            </a:solidFill>
          </a:endParaRPr>
        </a:p>
      </dsp:txBody>
      <dsp:txXfrm>
        <a:off x="3076607" y="1049488"/>
        <a:ext cx="2304932" cy="2020408"/>
      </dsp:txXfrm>
    </dsp:sp>
    <dsp:sp modelId="{59FFD93D-9F38-2E42-8F6C-89FD4DBE37DC}">
      <dsp:nvSpPr>
        <dsp:cNvPr id="0" name=""/>
        <dsp:cNvSpPr/>
      </dsp:nvSpPr>
      <dsp:spPr>
        <a:xfrm>
          <a:off x="4946647" y="98708"/>
          <a:ext cx="434892" cy="434892"/>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63ABB1-2CCE-0549-9C77-752A2B374C09}">
      <dsp:nvSpPr>
        <dsp:cNvPr id="0" name=""/>
        <dsp:cNvSpPr/>
      </dsp:nvSpPr>
      <dsp:spPr>
        <a:xfrm rot="5400000">
          <a:off x="6154411" y="-411560"/>
          <a:ext cx="1534322" cy="2553077"/>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FEED178-DEF8-4D41-BD75-D3AB1ED84050}">
      <dsp:nvSpPr>
        <dsp:cNvPr id="0" name=""/>
        <dsp:cNvSpPr/>
      </dsp:nvSpPr>
      <dsp:spPr>
        <a:xfrm>
          <a:off x="5898295" y="351259"/>
          <a:ext cx="2304932" cy="2020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accent1">
                  <a:lumMod val="50000"/>
                </a:schemeClr>
              </a:solidFill>
            </a:rPr>
            <a:t>Phase 3</a:t>
          </a:r>
          <a:br>
            <a:rPr lang="en-US" sz="2000" kern="1200" dirty="0" smtClean="0">
              <a:solidFill>
                <a:schemeClr val="accent1">
                  <a:lumMod val="50000"/>
                </a:schemeClr>
              </a:solidFill>
            </a:rPr>
          </a:br>
          <a:r>
            <a:rPr lang="en-US" sz="2000" kern="1200" dirty="0" smtClean="0">
              <a:solidFill>
                <a:schemeClr val="accent1">
                  <a:lumMod val="50000"/>
                </a:schemeClr>
              </a:solidFill>
            </a:rPr>
            <a:t>FY 2017-2018</a:t>
          </a:r>
          <a:endParaRPr lang="en-US" sz="2000" kern="1200" dirty="0">
            <a:solidFill>
              <a:schemeClr val="accent1">
                <a:lumMod val="50000"/>
              </a:schemeClr>
            </a:solidFill>
          </a:endParaRPr>
        </a:p>
      </dsp:txBody>
      <dsp:txXfrm>
        <a:off x="5898295" y="351259"/>
        <a:ext cx="2304932" cy="20204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F1DEDEE-C89F-CD40-A425-722B5754DE7B}" type="datetimeFigureOut">
              <a:rPr lang="en-US" smtClean="0"/>
              <a:t>6/2/2017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20690B0-74DB-BA48-886D-56259FA2B704}" type="slidenum">
              <a:rPr lang="en-US" smtClean="0"/>
              <a:t>‹#›</a:t>
            </a:fld>
            <a:endParaRPr lang="en-US"/>
          </a:p>
        </p:txBody>
      </p:sp>
    </p:spTree>
    <p:extLst>
      <p:ext uri="{BB962C8B-B14F-4D97-AF65-F5344CB8AC3E}">
        <p14:creationId xmlns:p14="http://schemas.microsoft.com/office/powerpoint/2010/main" val="7439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20690B0-74DB-BA48-886D-56259FA2B704}" type="slidenum">
              <a:rPr lang="en-US" smtClean="0"/>
              <a:t>2</a:t>
            </a:fld>
            <a:endParaRPr lang="en-US"/>
          </a:p>
        </p:txBody>
      </p:sp>
    </p:spTree>
    <p:extLst>
      <p:ext uri="{BB962C8B-B14F-4D97-AF65-F5344CB8AC3E}">
        <p14:creationId xmlns:p14="http://schemas.microsoft.com/office/powerpoint/2010/main" val="176224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13</a:t>
            </a:fld>
            <a:endParaRPr lang="en-US"/>
          </a:p>
        </p:txBody>
      </p:sp>
    </p:spTree>
    <p:extLst>
      <p:ext uri="{BB962C8B-B14F-4D97-AF65-F5344CB8AC3E}">
        <p14:creationId xmlns:p14="http://schemas.microsoft.com/office/powerpoint/2010/main" val="372932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690B0-74DB-BA48-886D-56259FA2B704}" type="slidenum">
              <a:rPr lang="en-US" smtClean="0"/>
              <a:t>14</a:t>
            </a:fld>
            <a:endParaRPr lang="en-US"/>
          </a:p>
        </p:txBody>
      </p:sp>
    </p:spTree>
    <p:extLst>
      <p:ext uri="{BB962C8B-B14F-4D97-AF65-F5344CB8AC3E}">
        <p14:creationId xmlns:p14="http://schemas.microsoft.com/office/powerpoint/2010/main" val="2534518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your packets, you will see a map of the space where you will be connecting.  This will be a little like speed dating, but we want to keep it very flexible. Some suppliers asked for tables, and those suppliers have been listed with their table numbers on the back of the map.  We would like for Belmont purchasers to meet them at the tables if your department is in need of what they offer. </a:t>
            </a:r>
          </a:p>
          <a:p>
            <a:endParaRPr lang="en-US" baseline="0" dirty="0" smtClean="0"/>
          </a:p>
          <a:p>
            <a:r>
              <a:rPr lang="en-US" baseline="0" dirty="0" smtClean="0"/>
              <a:t>For general business categories, you will see a map where you can congregate.  A Belmont employee has been assigned to each of these areas to keep traffic flowing.  Please also feel free to also meet in the area where coffee and refreshments are.  If you find that you might want to connect, please exchange contact information or arrange to exchange any other specific information that will help.  </a:t>
            </a:r>
          </a:p>
          <a:p>
            <a:endParaRPr lang="en-US" baseline="0" dirty="0" smtClean="0"/>
          </a:p>
          <a:p>
            <a:r>
              <a:rPr lang="en-US" baseline="0" dirty="0" smtClean="0"/>
              <a:t>Finally, we just want to thank all of you for attending today, and for helping to make our Supplier Diversity Program a success – for Belmont and </a:t>
            </a:r>
            <a:r>
              <a:rPr lang="en-US" baseline="0" smtClean="0"/>
              <a:t>for Nashville.</a:t>
            </a:r>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15</a:t>
            </a:fld>
            <a:endParaRPr lang="en-US"/>
          </a:p>
        </p:txBody>
      </p:sp>
    </p:spTree>
    <p:extLst>
      <p:ext uri="{BB962C8B-B14F-4D97-AF65-F5344CB8AC3E}">
        <p14:creationId xmlns:p14="http://schemas.microsoft.com/office/powerpoint/2010/main" val="172170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4</a:t>
            </a:fld>
            <a:endParaRPr lang="en-US"/>
          </a:p>
        </p:txBody>
      </p:sp>
    </p:spTree>
    <p:extLst>
      <p:ext uri="{BB962C8B-B14F-4D97-AF65-F5344CB8AC3E}">
        <p14:creationId xmlns:p14="http://schemas.microsoft.com/office/powerpoint/2010/main" val="51128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a:t>
            </a:r>
            <a:r>
              <a:rPr lang="en-US" baseline="0" dirty="0" smtClean="0"/>
              <a:t> invite you </a:t>
            </a:r>
            <a:r>
              <a:rPr lang="en-US" dirty="0" smtClean="0"/>
              <a:t>go to the Welcome</a:t>
            </a:r>
            <a:r>
              <a:rPr lang="en-US" baseline="0" dirty="0" smtClean="0"/>
              <a:t> Home page on the Belmont website to see more.</a:t>
            </a:r>
          </a:p>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5</a:t>
            </a:fld>
            <a:endParaRPr lang="en-US"/>
          </a:p>
        </p:txBody>
      </p:sp>
    </p:spTree>
    <p:extLst>
      <p:ext uri="{BB962C8B-B14F-4D97-AF65-F5344CB8AC3E}">
        <p14:creationId xmlns:p14="http://schemas.microsoft.com/office/powerpoint/2010/main" val="402173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20690B0-74DB-BA48-886D-56259FA2B704}" type="slidenum">
              <a:rPr lang="en-US" smtClean="0"/>
              <a:t>6</a:t>
            </a:fld>
            <a:endParaRPr lang="en-US"/>
          </a:p>
        </p:txBody>
      </p:sp>
    </p:spTree>
    <p:extLst>
      <p:ext uri="{BB962C8B-B14F-4D97-AF65-F5344CB8AC3E}">
        <p14:creationId xmlns:p14="http://schemas.microsoft.com/office/powerpoint/2010/main" val="84856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8</a:t>
            </a:fld>
            <a:endParaRPr lang="en-US"/>
          </a:p>
        </p:txBody>
      </p:sp>
    </p:spTree>
    <p:extLst>
      <p:ext uri="{BB962C8B-B14F-4D97-AF65-F5344CB8AC3E}">
        <p14:creationId xmlns:p14="http://schemas.microsoft.com/office/powerpoint/2010/main" val="195907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9</a:t>
            </a:fld>
            <a:endParaRPr lang="en-US"/>
          </a:p>
        </p:txBody>
      </p:sp>
    </p:spTree>
    <p:extLst>
      <p:ext uri="{BB962C8B-B14F-4D97-AF65-F5344CB8AC3E}">
        <p14:creationId xmlns:p14="http://schemas.microsoft.com/office/powerpoint/2010/main" val="390104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10</a:t>
            </a:fld>
            <a:endParaRPr lang="en-US"/>
          </a:p>
        </p:txBody>
      </p:sp>
    </p:spTree>
    <p:extLst>
      <p:ext uri="{BB962C8B-B14F-4D97-AF65-F5344CB8AC3E}">
        <p14:creationId xmlns:p14="http://schemas.microsoft.com/office/powerpoint/2010/main" val="181398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11</a:t>
            </a:fld>
            <a:endParaRPr lang="en-US"/>
          </a:p>
        </p:txBody>
      </p:sp>
    </p:spTree>
    <p:extLst>
      <p:ext uri="{BB962C8B-B14F-4D97-AF65-F5344CB8AC3E}">
        <p14:creationId xmlns:p14="http://schemas.microsoft.com/office/powerpoint/2010/main" val="392877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690B0-74DB-BA48-886D-56259FA2B704}" type="slidenum">
              <a:rPr lang="en-US" smtClean="0"/>
              <a:t>12</a:t>
            </a:fld>
            <a:endParaRPr lang="en-US"/>
          </a:p>
        </p:txBody>
      </p:sp>
    </p:spTree>
    <p:extLst>
      <p:ext uri="{BB962C8B-B14F-4D97-AF65-F5344CB8AC3E}">
        <p14:creationId xmlns:p14="http://schemas.microsoft.com/office/powerpoint/2010/main" val="139948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126929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17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219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543800" cy="114300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5257800" y="1600199"/>
            <a:ext cx="3733800" cy="574675"/>
          </a:xfrm>
        </p:spPr>
        <p:txBody>
          <a:bodyPr anchor="b">
            <a:normAutofit/>
          </a:bodyPr>
          <a:lstStyle>
            <a:lvl1pPr marL="0" indent="0">
              <a:buNone/>
              <a:defRPr sz="1400" b="1" i="0">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57800" y="2220912"/>
            <a:ext cx="3733800" cy="3951288"/>
          </a:xfrm>
        </p:spPr>
        <p:txBody>
          <a:bodyPr/>
          <a:lstStyle>
            <a:lvl1pPr>
              <a:defRPr sz="2200"/>
            </a:lvl1pPr>
            <a:lvl2pPr marL="649224">
              <a:defRPr sz="2000"/>
            </a:lvl2pPr>
            <a:lvl3pPr marL="868680">
              <a:defRPr sz="1800" b="0" i="0" cap="none" spc="50" baseline="0">
                <a:latin typeface="Arial"/>
              </a:defRPr>
            </a:lvl3pPr>
            <a:lvl4pPr marL="1143000">
              <a:defRPr sz="1600"/>
            </a:lvl4pPr>
            <a:lvl5pPr marL="1417320">
              <a:defRPr sz="1200" cap="all">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3" hasCustomPrompt="1"/>
          </p:nvPr>
        </p:nvSpPr>
        <p:spPr>
          <a:xfrm>
            <a:off x="1486215" y="1600199"/>
            <a:ext cx="3542985" cy="574675"/>
          </a:xfrm>
        </p:spPr>
        <p:txBody>
          <a:bodyPr anchor="b">
            <a:normAutofit/>
          </a:bodyPr>
          <a:lstStyle>
            <a:lvl1pPr marL="0" indent="0">
              <a:buNone/>
              <a:defRPr sz="1400" b="1" i="0">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5"/>
          <p:cNvSpPr>
            <a:spLocks noGrp="1"/>
          </p:cNvSpPr>
          <p:nvPr>
            <p:ph sz="quarter" idx="14"/>
          </p:nvPr>
        </p:nvSpPr>
        <p:spPr>
          <a:xfrm>
            <a:off x="1486215" y="2220912"/>
            <a:ext cx="3542985" cy="3951288"/>
          </a:xfrm>
        </p:spPr>
        <p:txBody>
          <a:bodyPr/>
          <a:lstStyle>
            <a:lvl1pPr>
              <a:defRPr sz="2200"/>
            </a:lvl1pPr>
            <a:lvl2pPr marL="649224">
              <a:defRPr sz="2000"/>
            </a:lvl2pPr>
            <a:lvl3pPr marL="868680">
              <a:defRPr sz="1800" b="0" i="0" cap="none" spc="50" baseline="0">
                <a:latin typeface="Arial"/>
              </a:defRPr>
            </a:lvl3pPr>
            <a:lvl4pPr marL="1143000">
              <a:defRPr sz="1600"/>
            </a:lvl4pPr>
            <a:lvl5pPr marL="1417320">
              <a:defRPr sz="1200" cap="all">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227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663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25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289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29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28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295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08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83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274638"/>
            <a:ext cx="6934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150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53" r:id="rId12"/>
  </p:sldLayoutIdLst>
  <p:txStyles>
    <p:titleStyle>
      <a:lvl1pPr algn="l" defTabSz="457200" rtl="0" eaLnBrk="1" latinLnBrk="0" hangingPunct="1">
        <a:spcBef>
          <a:spcPct val="0"/>
        </a:spcBef>
        <a:buNone/>
        <a:defRPr sz="4000" b="1" kern="1200">
          <a:solidFill>
            <a:srgbClr val="00175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1756"/>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001756"/>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rgbClr val="001756"/>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rgbClr val="001756"/>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001756"/>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1949"/>
            <a:ext cx="7772400" cy="1423686"/>
          </a:xfrm>
        </p:spPr>
        <p:txBody>
          <a:bodyPr>
            <a:normAutofit/>
          </a:bodyPr>
          <a:lstStyle/>
          <a:p>
            <a:pPr algn="ctr"/>
            <a:r>
              <a:rPr lang="en-US" sz="4200" dirty="0" smtClean="0"/>
              <a:t>Supplier Diversity Program</a:t>
            </a:r>
            <a:endParaRPr lang="en-US" sz="4200" dirty="0"/>
          </a:p>
        </p:txBody>
      </p:sp>
      <p:sp>
        <p:nvSpPr>
          <p:cNvPr id="3" name="Subtitle 2"/>
          <p:cNvSpPr>
            <a:spLocks noGrp="1"/>
          </p:cNvSpPr>
          <p:nvPr>
            <p:ph type="subTitle" idx="1"/>
          </p:nvPr>
        </p:nvSpPr>
        <p:spPr>
          <a:xfrm>
            <a:off x="820882" y="3886200"/>
            <a:ext cx="7502236" cy="1752600"/>
          </a:xfrm>
        </p:spPr>
        <p:txBody>
          <a:bodyPr>
            <a:normAutofit/>
          </a:bodyPr>
          <a:lstStyle/>
          <a:p>
            <a:r>
              <a:rPr lang="en-US" sz="3600" b="1" dirty="0" smtClean="0">
                <a:solidFill>
                  <a:schemeClr val="accent1">
                    <a:lumMod val="50000"/>
                  </a:schemeClr>
                </a:solidFill>
              </a:rPr>
              <a:t>Coffee Connection and Supplier Fair</a:t>
            </a:r>
          </a:p>
          <a:p>
            <a:r>
              <a:rPr lang="en-US" b="1" dirty="0" smtClean="0">
                <a:solidFill>
                  <a:schemeClr val="accent1">
                    <a:lumMod val="50000"/>
                  </a:schemeClr>
                </a:solidFill>
              </a:rPr>
              <a:t>June 1, 2017</a:t>
            </a:r>
            <a:endParaRPr lang="en-US" b="1" dirty="0">
              <a:solidFill>
                <a:schemeClr val="accent1">
                  <a:lumMod val="50000"/>
                </a:schemeClr>
              </a:solidFill>
            </a:endParaRPr>
          </a:p>
        </p:txBody>
      </p:sp>
    </p:spTree>
    <p:extLst>
      <p:ext uri="{BB962C8B-B14F-4D97-AF65-F5344CB8AC3E}">
        <p14:creationId xmlns:p14="http://schemas.microsoft.com/office/powerpoint/2010/main" val="153776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7" y="4696692"/>
            <a:ext cx="6582785" cy="342900"/>
          </a:xfrm>
        </p:spPr>
        <p:txBody>
          <a:bodyPr>
            <a:normAutofit fontScale="90000"/>
          </a:bodyPr>
          <a:lstStyle/>
          <a:p>
            <a:r>
              <a:rPr lang="en-US" dirty="0" smtClean="0"/>
              <a:t>                               </a:t>
            </a:r>
            <a:r>
              <a:rPr lang="en-US" sz="1800" dirty="0" smtClean="0"/>
              <a:t>Supplier Diversity Program Partners</a:t>
            </a:r>
            <a:endParaRPr lang="en-US" sz="1800"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049" r="4049"/>
          <a:stretch>
            <a:fillRect/>
          </a:stretch>
        </p:blipFill>
        <p:spPr>
          <a:xfrm>
            <a:off x="1792288" y="239713"/>
            <a:ext cx="6677025" cy="4384675"/>
          </a:xfrm>
        </p:spPr>
      </p:pic>
      <p:sp>
        <p:nvSpPr>
          <p:cNvPr id="6" name="Text Placeholder 5"/>
          <p:cNvSpPr>
            <a:spLocks noGrp="1"/>
          </p:cNvSpPr>
          <p:nvPr>
            <p:ph type="body" sz="half" idx="2"/>
          </p:nvPr>
        </p:nvSpPr>
        <p:spPr>
          <a:xfrm>
            <a:off x="394855" y="5039592"/>
            <a:ext cx="8530936" cy="1330036"/>
          </a:xfrm>
        </p:spPr>
        <p:txBody>
          <a:bodyPr>
            <a:normAutofit fontScale="92500"/>
          </a:bodyPr>
          <a:lstStyle/>
          <a:p>
            <a:r>
              <a:rPr lang="en-US" b="1" dirty="0" smtClean="0">
                <a:latin typeface="+mj-lt"/>
              </a:rPr>
              <a:t>Metro Nashville Airport Authority                                                    Nashville Minority Business Center</a:t>
            </a:r>
          </a:p>
          <a:p>
            <a:r>
              <a:rPr lang="en-US" b="1" dirty="0" smtClean="0">
                <a:latin typeface="+mj-lt"/>
              </a:rPr>
              <a:t>Metro Nashville Business Assistance Office                                    </a:t>
            </a:r>
            <a:r>
              <a:rPr lang="en-US" b="1" dirty="0" err="1" smtClean="0">
                <a:latin typeface="+mj-lt"/>
              </a:rPr>
              <a:t>Sagents</a:t>
            </a:r>
            <a:r>
              <a:rPr lang="en-US" b="1" dirty="0" smtClean="0">
                <a:latin typeface="+mj-lt"/>
              </a:rPr>
              <a:t> Partners, LLC</a:t>
            </a:r>
          </a:p>
          <a:p>
            <a:r>
              <a:rPr lang="en-US" b="1" dirty="0" smtClean="0">
                <a:latin typeface="+mj-lt"/>
              </a:rPr>
              <a:t>Nashville Hispanic Chamber                                                            TN District Office U.S. Small Business Administration</a:t>
            </a:r>
          </a:p>
          <a:p>
            <a:r>
              <a:rPr lang="en-US" b="1" dirty="0" smtClean="0">
                <a:latin typeface="+mj-lt"/>
              </a:rPr>
              <a:t>Nashville Black Chamber 					</a:t>
            </a:r>
            <a:r>
              <a:rPr lang="en-US" b="1" dirty="0">
                <a:latin typeface="+mj-lt"/>
              </a:rPr>
              <a:t>  </a:t>
            </a:r>
            <a:r>
              <a:rPr lang="en-US" b="1" dirty="0" smtClean="0">
                <a:latin typeface="+mj-lt"/>
              </a:rPr>
              <a:t>        TN Latin Chamber							                                  Tri-State Minority Supplier Development Council</a:t>
            </a:r>
            <a:endParaRPr lang="en-US" b="1" dirty="0">
              <a:latin typeface="+mj-lt"/>
            </a:endParaRPr>
          </a:p>
        </p:txBody>
      </p:sp>
    </p:spTree>
    <p:extLst>
      <p:ext uri="{BB962C8B-B14F-4D97-AF65-F5344CB8AC3E}">
        <p14:creationId xmlns:p14="http://schemas.microsoft.com/office/powerpoint/2010/main" val="123878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183056" cy="1143000"/>
          </a:xfrm>
        </p:spPr>
        <p:txBody>
          <a:bodyPr>
            <a:normAutofit fontScale="90000"/>
          </a:bodyPr>
          <a:lstStyle/>
          <a:p>
            <a:pPr algn="ctr"/>
            <a:r>
              <a:rPr lang="en-US" sz="3600" dirty="0" smtClean="0"/>
              <a:t>Experiences of Belmont Suppliers: </a:t>
            </a:r>
            <a:br>
              <a:rPr lang="en-US" sz="3600" dirty="0" smtClean="0"/>
            </a:br>
            <a:r>
              <a:rPr lang="en-US" sz="3600" dirty="0" smtClean="0"/>
              <a:t>A Conversation</a:t>
            </a:r>
            <a:endParaRPr lang="en-US" sz="3600" dirty="0"/>
          </a:p>
        </p:txBody>
      </p:sp>
      <p:sp>
        <p:nvSpPr>
          <p:cNvPr id="8" name="TextBox 7"/>
          <p:cNvSpPr txBox="1"/>
          <p:nvPr/>
        </p:nvSpPr>
        <p:spPr>
          <a:xfrm>
            <a:off x="827903" y="5103341"/>
            <a:ext cx="1754659" cy="923330"/>
          </a:xfrm>
          <a:prstGeom prst="rect">
            <a:avLst/>
          </a:prstGeom>
          <a:noFill/>
        </p:spPr>
        <p:txBody>
          <a:bodyPr wrap="square" rtlCol="0">
            <a:spAutoFit/>
          </a:bodyPr>
          <a:lstStyle/>
          <a:p>
            <a:pPr algn="ctr"/>
            <a:r>
              <a:rPr lang="en-US" b="1" dirty="0" smtClean="0"/>
              <a:t>Karen Isabel</a:t>
            </a:r>
          </a:p>
          <a:p>
            <a:pPr algn="ctr"/>
            <a:r>
              <a:rPr lang="en-US" dirty="0" err="1" smtClean="0"/>
              <a:t>Dalmation</a:t>
            </a:r>
            <a:r>
              <a:rPr lang="en-US" dirty="0" smtClean="0"/>
              <a:t> Creative Agency </a:t>
            </a:r>
            <a:endParaRPr lang="en-US" dirty="0"/>
          </a:p>
        </p:txBody>
      </p:sp>
      <p:sp>
        <p:nvSpPr>
          <p:cNvPr id="9" name="TextBox 8"/>
          <p:cNvSpPr txBox="1"/>
          <p:nvPr/>
        </p:nvSpPr>
        <p:spPr>
          <a:xfrm>
            <a:off x="3448207" y="5103341"/>
            <a:ext cx="2279479" cy="923330"/>
          </a:xfrm>
          <a:prstGeom prst="rect">
            <a:avLst/>
          </a:prstGeom>
          <a:noFill/>
        </p:spPr>
        <p:txBody>
          <a:bodyPr wrap="square" rtlCol="0">
            <a:spAutoFit/>
          </a:bodyPr>
          <a:lstStyle/>
          <a:p>
            <a:pPr algn="ctr"/>
            <a:r>
              <a:rPr lang="en-US" b="1" dirty="0" smtClean="0"/>
              <a:t>Richard </a:t>
            </a:r>
            <a:r>
              <a:rPr lang="en-US" b="1" dirty="0" err="1" smtClean="0"/>
              <a:t>Friley</a:t>
            </a:r>
            <a:endParaRPr lang="en-US" b="1" dirty="0" smtClean="0"/>
          </a:p>
          <a:p>
            <a:pPr algn="ctr"/>
            <a:r>
              <a:rPr lang="en-US" dirty="0" err="1" smtClean="0"/>
              <a:t>InShuttle</a:t>
            </a:r>
            <a:r>
              <a:rPr lang="en-US" dirty="0" smtClean="0"/>
              <a:t> Transportation, Inc.</a:t>
            </a:r>
            <a:endParaRPr lang="en-US" dirty="0"/>
          </a:p>
        </p:txBody>
      </p:sp>
      <p:sp>
        <p:nvSpPr>
          <p:cNvPr id="10" name="TextBox 9"/>
          <p:cNvSpPr txBox="1"/>
          <p:nvPr/>
        </p:nvSpPr>
        <p:spPr>
          <a:xfrm>
            <a:off x="6296110" y="5103340"/>
            <a:ext cx="2279479" cy="1200329"/>
          </a:xfrm>
          <a:prstGeom prst="rect">
            <a:avLst/>
          </a:prstGeom>
          <a:noFill/>
        </p:spPr>
        <p:txBody>
          <a:bodyPr wrap="square" rtlCol="0">
            <a:spAutoFit/>
          </a:bodyPr>
          <a:lstStyle/>
          <a:p>
            <a:pPr algn="ctr"/>
            <a:r>
              <a:rPr lang="en-US" b="1" dirty="0" smtClean="0"/>
              <a:t>Joyce Searcy</a:t>
            </a:r>
          </a:p>
          <a:p>
            <a:pPr algn="ctr"/>
            <a:r>
              <a:rPr lang="en-US" dirty="0" smtClean="0"/>
              <a:t>Director</a:t>
            </a:r>
          </a:p>
          <a:p>
            <a:pPr algn="ctr"/>
            <a:r>
              <a:rPr lang="en-US" dirty="0" smtClean="0"/>
              <a:t>Office of Community Relations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110" y="1643606"/>
            <a:ext cx="2256984" cy="30826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45" y="1643606"/>
            <a:ext cx="2467779" cy="3027546"/>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593208" y="1673450"/>
            <a:ext cx="2260517" cy="3022941"/>
          </a:xfrm>
          <a:prstGeom prst="rect">
            <a:avLst/>
          </a:prstGeom>
        </p:spPr>
      </p:pic>
    </p:spTree>
    <p:extLst>
      <p:ext uri="{BB962C8B-B14F-4D97-AF65-F5344CB8AC3E}">
        <p14:creationId xmlns:p14="http://schemas.microsoft.com/office/powerpoint/2010/main" val="100919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599" y="274638"/>
            <a:ext cx="7067309" cy="917554"/>
          </a:xfrm>
        </p:spPr>
        <p:txBody>
          <a:bodyPr>
            <a:noAutofit/>
          </a:bodyPr>
          <a:lstStyle/>
          <a:p>
            <a:r>
              <a:rPr lang="en-US" sz="3200" dirty="0" smtClean="0"/>
              <a:t>  Tips for Doing Business with Belmont </a:t>
            </a:r>
            <a:endParaRPr lang="en-US" sz="3200" dirty="0"/>
          </a:p>
        </p:txBody>
      </p:sp>
      <p:sp>
        <p:nvSpPr>
          <p:cNvPr id="8" name="Rectangle 7"/>
          <p:cNvSpPr/>
          <p:nvPr/>
        </p:nvSpPr>
        <p:spPr>
          <a:xfrm>
            <a:off x="659757" y="1331089"/>
            <a:ext cx="8160151" cy="4680064"/>
          </a:xfrm>
          <a:prstGeom prst="rect">
            <a:avLst/>
          </a:prstGeom>
        </p:spPr>
        <p:txBody>
          <a:bodyPr wrap="square">
            <a:spAutoFit/>
          </a:bodyPr>
          <a:lstStyle/>
          <a:p>
            <a:pPr marL="231775" marR="0" lvl="0" indent="-231775">
              <a:lnSpc>
                <a:spcPct val="115000"/>
              </a:lnSpc>
              <a:spcBef>
                <a:spcPts val="0"/>
              </a:spcBef>
              <a:spcAft>
                <a:spcPts val="0"/>
              </a:spcAft>
              <a:buFont typeface="+mj-lt"/>
              <a:buAutoNum type="arabicPeriod"/>
            </a:pP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Do your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homework</a:t>
            </a:r>
          </a:p>
          <a:p>
            <a:pPr marL="231775" marR="0" lvl="0" indent="-231775">
              <a:lnSpc>
                <a:spcPct val="115000"/>
              </a:lnSpc>
              <a:spcBef>
                <a:spcPts val="0"/>
              </a:spcBef>
              <a:spcAft>
                <a:spcPts val="0"/>
              </a:spcAft>
            </a:pP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a. Search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the Belmont web site – get to know us.</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b. Review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the Bruin Guide for general conduct requirements. </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a:t>
            </a:r>
            <a:r>
              <a:rPr lang="en-US" sz="1300" u="sng"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http</a:t>
            </a:r>
            <a:r>
              <a:rPr lang="en-US" sz="1300" u="sng"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://issuu.com/office.communications/docs/2015-bruin-guide-final</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c.  Learn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the Belmont culture. We expect a quality product, on time and on budget. </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d.  Recognize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direct solicitations on campus (to students, staff, faculty) are strictly prohibited.</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e.  Call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ahead to schedule appointments – announce you are working through the SDP</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a:t>
            </a:r>
          </a:p>
          <a:p>
            <a:pPr marL="231775" marR="0" lvl="0" indent="-231775">
              <a:lnSpc>
                <a:spcPct val="115000"/>
              </a:lnSpc>
              <a:spcBef>
                <a:spcPts val="0"/>
              </a:spcBef>
              <a:spcAft>
                <a:spcPts val="0"/>
              </a:spcAft>
              <a:buAutoNum type="arabicPeriod" startAt="2"/>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Leave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samples or do demos of your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services.</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buAutoNum type="arabicPeriod" startAt="2"/>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Build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relationships based on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trust.</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buAutoNum type="arabicPeriod" startAt="2"/>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Respect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all campus rules about smoking, security, safety, parking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etc.</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buAutoNum type="arabicPeriod" startAt="2"/>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Park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only in authorized areas – visitor parking in all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garages.</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buAutoNum type="arabicPeriod" startAt="2"/>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Think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about students first. They are our top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priority.</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lvl="0" indent="-231775">
              <a:lnSpc>
                <a:spcPct val="115000"/>
              </a:lnSpc>
              <a:spcBef>
                <a:spcPts val="0"/>
              </a:spcBef>
              <a:spcAft>
                <a:spcPts val="0"/>
              </a:spcAft>
              <a:buAutoNum type="arabicPeriod" startAt="2"/>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Respect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Belmont’s chain of command. If you get a “no” at a lower level, continue to provide additional </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pP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i</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nformation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to get to a “yes.” Do not elevate your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request.</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buAutoNum type="arabicPeriod" startAt="8"/>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Understand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Belmont’s purchasing commitment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authority.</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buAutoNum type="arabicPeriod" startAt="8"/>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Get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a purchase order number </a:t>
            </a:r>
            <a:r>
              <a:rPr lang="en-US" sz="1300" u="sng"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before</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you start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work.</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buAutoNum type="arabicPeriod" startAt="8"/>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Invoice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promptly to be paid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promptly.</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buAutoNum type="arabicPeriod" startAt="8"/>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Supervise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your subcontractors and employees.  Belmont managers will not supervise your </a:t>
            </a: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crew.</a:t>
            </a:r>
            <a:endParaRPr lang="en-US" sz="13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buAutoNum type="arabicPeriod" startAt="8"/>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Once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you have a business relationship, remember that it is a two-way street. Belmont may seek your </a:t>
            </a:r>
            <a:endParaRPr lang="en-US" sz="13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31775" marR="0" indent="-231775">
              <a:lnSpc>
                <a:spcPct val="115000"/>
              </a:lnSpc>
              <a:spcBef>
                <a:spcPts val="0"/>
              </a:spcBef>
              <a:spcAft>
                <a:spcPts val="0"/>
              </a:spcAft>
            </a:pPr>
            <a:r>
              <a:rPr lang="en-US" sz="1300" dirty="0" smtClean="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       support </a:t>
            </a:r>
            <a:r>
              <a:rPr lang="en-US" sz="1300" dirty="0">
                <a:solidFill>
                  <a:schemeClr val="accent1">
                    <a:lumMod val="50000"/>
                  </a:schemeClr>
                </a:solidFill>
                <a:latin typeface="Calibri" panose="020F0502020204030204" pitchFamily="34" charset="0"/>
                <a:ea typeface="Calibri" panose="020F0502020204030204" pitchFamily="34" charset="0"/>
                <a:cs typeface="Aharoni" panose="02010803020104030203" pitchFamily="2" charset="-79"/>
              </a:rPr>
              <a:t>for charitable causes. </a:t>
            </a:r>
            <a:endParaRPr lang="en-US" sz="13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58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SDP  - Next </a:t>
            </a:r>
            <a:r>
              <a:rPr lang="en-US" sz="3800" dirty="0"/>
              <a:t>Steps</a:t>
            </a:r>
          </a:p>
        </p:txBody>
      </p:sp>
      <p:sp>
        <p:nvSpPr>
          <p:cNvPr id="3" name="Content Placeholder 2"/>
          <p:cNvSpPr>
            <a:spLocks noGrp="1"/>
          </p:cNvSpPr>
          <p:nvPr>
            <p:ph idx="1"/>
          </p:nvPr>
        </p:nvSpPr>
        <p:spPr>
          <a:xfrm>
            <a:off x="457200" y="1509311"/>
            <a:ext cx="8229600" cy="4616852"/>
          </a:xfrm>
        </p:spPr>
        <p:txBody>
          <a:bodyPr>
            <a:normAutofit fontScale="85000" lnSpcReduction="20000"/>
          </a:bodyPr>
          <a:lstStyle/>
          <a:p>
            <a:r>
              <a:rPr lang="en-US" dirty="0" smtClean="0"/>
              <a:t>Connect Suppliers with Belmont purchasers.</a:t>
            </a:r>
          </a:p>
          <a:p>
            <a:r>
              <a:rPr lang="en-US" dirty="0" smtClean="0"/>
              <a:t>Post 2017-18 opportunities for suppliers and contractors on the website. </a:t>
            </a:r>
          </a:p>
          <a:p>
            <a:r>
              <a:rPr lang="en-US" dirty="0" smtClean="0"/>
              <a:t>Develop a list of qualified minority and women-owned businesses who meet needs on our finance page for purchasers and determine </a:t>
            </a:r>
            <a:r>
              <a:rPr lang="en-US" dirty="0"/>
              <a:t>gaps </a:t>
            </a:r>
            <a:endParaRPr lang="en-US" dirty="0" smtClean="0"/>
          </a:p>
          <a:p>
            <a:r>
              <a:rPr lang="en-US" dirty="0" smtClean="0"/>
              <a:t>Plan and implement a training program for Belmont employees.</a:t>
            </a:r>
          </a:p>
          <a:p>
            <a:r>
              <a:rPr lang="en-US" dirty="0" smtClean="0"/>
              <a:t>Monitor our program.</a:t>
            </a:r>
          </a:p>
          <a:p>
            <a:r>
              <a:rPr lang="en-US" dirty="0" smtClean="0"/>
              <a:t>Continue to work with our SDP partners to improve our program and growing the number and quality of minority and women-owned businesses in Nashville. </a:t>
            </a:r>
          </a:p>
          <a:p>
            <a:endParaRPr lang="en-US" dirty="0"/>
          </a:p>
        </p:txBody>
      </p:sp>
    </p:spTree>
    <p:extLst>
      <p:ext uri="{BB962C8B-B14F-4D97-AF65-F5344CB8AC3E}">
        <p14:creationId xmlns:p14="http://schemas.microsoft.com/office/powerpoint/2010/main" val="204753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2275" y="264404"/>
            <a:ext cx="7451725" cy="892367"/>
          </a:xfrm>
        </p:spPr>
        <p:txBody>
          <a:bodyPr>
            <a:normAutofit/>
          </a:bodyPr>
          <a:lstStyle/>
          <a:p>
            <a:pPr algn="ctr"/>
            <a:r>
              <a:rPr lang="en-US" sz="3400" dirty="0" smtClean="0"/>
              <a:t>The Supplier Diversity Webpage</a:t>
            </a:r>
            <a:endParaRPr lang="en-US" sz="3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 y="1410789"/>
            <a:ext cx="8543110" cy="4725322"/>
          </a:xfrm>
          <a:prstGeom prst="rect">
            <a:avLst/>
          </a:prstGeom>
        </p:spPr>
      </p:pic>
    </p:spTree>
    <p:extLst>
      <p:ext uri="{BB962C8B-B14F-4D97-AF65-F5344CB8AC3E}">
        <p14:creationId xmlns:p14="http://schemas.microsoft.com/office/powerpoint/2010/main" val="27920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9676"/>
            <a:ext cx="9144000" cy="6192456"/>
          </a:xfrm>
        </p:spPr>
        <p:txBody>
          <a:bodyPr/>
          <a:lstStyle/>
          <a:p>
            <a:pPr algn="ctr"/>
            <a:r>
              <a:rPr lang="en-US" dirty="0" smtClean="0"/>
              <a:t/>
            </a:r>
            <a:br>
              <a:rPr lang="en-US" dirty="0" smtClean="0"/>
            </a:br>
            <a:r>
              <a:rPr lang="en-US" dirty="0"/>
              <a:t/>
            </a:r>
            <a:br>
              <a:rPr lang="en-US" dirty="0"/>
            </a:br>
            <a:r>
              <a:rPr lang="en-US" dirty="0" smtClean="0"/>
              <a:t>Q&amp;A</a:t>
            </a:r>
            <a:endParaRPr lang="en-US" dirty="0"/>
          </a:p>
        </p:txBody>
      </p:sp>
      <p:sp>
        <p:nvSpPr>
          <p:cNvPr id="4" name="TextBox 3"/>
          <p:cNvSpPr txBox="1"/>
          <p:nvPr/>
        </p:nvSpPr>
        <p:spPr>
          <a:xfrm>
            <a:off x="2141316" y="2627453"/>
            <a:ext cx="5197033" cy="1015663"/>
          </a:xfrm>
          <a:prstGeom prst="rect">
            <a:avLst/>
          </a:prstGeom>
          <a:noFill/>
        </p:spPr>
        <p:txBody>
          <a:bodyPr wrap="square" rtlCol="0">
            <a:spAutoFit/>
          </a:bodyPr>
          <a:lstStyle/>
          <a:p>
            <a:pPr marL="342900" indent="-342900">
              <a:buAutoNum type="arabicPeriod"/>
            </a:pPr>
            <a:endParaRPr lang="en-US" sz="2400" dirty="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88630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Welcome and Recognitions</a:t>
            </a:r>
            <a:endParaRPr lang="en-US" dirty="0"/>
          </a:p>
        </p:txBody>
      </p:sp>
      <p:sp>
        <p:nvSpPr>
          <p:cNvPr id="3" name="Content Placeholder 2"/>
          <p:cNvSpPr>
            <a:spLocks noGrp="1"/>
          </p:cNvSpPr>
          <p:nvPr>
            <p:ph sz="half" idx="1"/>
          </p:nvPr>
        </p:nvSpPr>
        <p:spPr/>
        <p:txBody>
          <a:bodyPr>
            <a:normAutofit/>
          </a:bodyPr>
          <a:lstStyle/>
          <a:p>
            <a:pPr marL="0" indent="0" algn="ctr">
              <a:buNone/>
            </a:pPr>
            <a:endParaRPr lang="en-US" dirty="0" smtClean="0"/>
          </a:p>
          <a:p>
            <a:pPr marL="0" indent="0" algn="ctr">
              <a:buNone/>
            </a:pPr>
            <a:endParaRPr lang="en-US" dirty="0" smtClean="0"/>
          </a:p>
          <a:p>
            <a:pPr marL="0" indent="0" algn="ctr">
              <a:buNone/>
            </a:pPr>
            <a:r>
              <a:rPr lang="en-US" dirty="0" smtClean="0"/>
              <a:t>l</a:t>
            </a:r>
          </a:p>
        </p:txBody>
      </p:sp>
      <p:sp>
        <p:nvSpPr>
          <p:cNvPr id="4" name="Content Placeholder 3"/>
          <p:cNvSpPr>
            <a:spLocks noGrp="1"/>
          </p:cNvSpPr>
          <p:nvPr>
            <p:ph sz="half" idx="2"/>
          </p:nvPr>
        </p:nvSpPr>
        <p:spPr/>
        <p:txBody>
          <a:bodyPr/>
          <a:lstStyle/>
          <a:p>
            <a:pPr marL="0" indent="0" algn="ctr">
              <a:buNone/>
            </a:pPr>
            <a:endParaRPr lang="en-US" dirty="0" smtClean="0"/>
          </a:p>
          <a:p>
            <a:pPr marL="0" indent="0" algn="ctr">
              <a:buNone/>
            </a:pPr>
            <a:r>
              <a:rPr lang="en-US" b="1" dirty="0" smtClean="0"/>
              <a:t>Dr</a:t>
            </a:r>
            <a:r>
              <a:rPr lang="en-US" b="1" dirty="0"/>
              <a:t>. Jason Rogers</a:t>
            </a:r>
          </a:p>
          <a:p>
            <a:pPr marL="0" indent="0" algn="ctr">
              <a:buNone/>
            </a:pPr>
            <a:endParaRPr lang="en-US" dirty="0" smtClean="0"/>
          </a:p>
          <a:p>
            <a:pPr marL="0" indent="0" algn="ctr">
              <a:buNone/>
            </a:pPr>
            <a:r>
              <a:rPr lang="en-US" dirty="0" smtClean="0"/>
              <a:t>Vice-President </a:t>
            </a:r>
            <a:r>
              <a:rPr lang="en-US" dirty="0"/>
              <a:t>for Administration</a:t>
            </a:r>
          </a:p>
          <a:p>
            <a:pPr marL="0" indent="0" algn="ctr">
              <a:buNone/>
            </a:pPr>
            <a:r>
              <a:rPr lang="en-US" dirty="0"/>
              <a:t>and University </a:t>
            </a:r>
            <a:r>
              <a:rPr lang="en-US" dirty="0" smtClean="0"/>
              <a:t>Counsel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231" y="1839190"/>
            <a:ext cx="1808850" cy="2660073"/>
          </a:xfrm>
          <a:prstGeom prst="rect">
            <a:avLst/>
          </a:prstGeom>
        </p:spPr>
      </p:pic>
    </p:spTree>
    <p:extLst>
      <p:ext uri="{BB962C8B-B14F-4D97-AF65-F5344CB8AC3E}">
        <p14:creationId xmlns:p14="http://schemas.microsoft.com/office/powerpoint/2010/main" val="331880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Supplier Diversity is           Important to Nashville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13609" y="1890641"/>
            <a:ext cx="1548750" cy="1548750"/>
          </a:xfrm>
        </p:spPr>
      </p:pic>
      <p:sp>
        <p:nvSpPr>
          <p:cNvPr id="4" name="Content Placeholder 3"/>
          <p:cNvSpPr>
            <a:spLocks noGrp="1"/>
          </p:cNvSpPr>
          <p:nvPr>
            <p:ph sz="half" idx="2"/>
          </p:nvPr>
        </p:nvSpPr>
        <p:spPr>
          <a:xfrm>
            <a:off x="3834245" y="1600200"/>
            <a:ext cx="4852555" cy="4525963"/>
          </a:xfrm>
        </p:spPr>
        <p:txBody>
          <a:bodyPr/>
          <a:lstStyle/>
          <a:p>
            <a:pPr marL="0" indent="0">
              <a:buNone/>
            </a:pPr>
            <a:endParaRPr lang="en-US" dirty="0"/>
          </a:p>
          <a:p>
            <a:pPr marL="0" indent="0" algn="ctr">
              <a:buNone/>
            </a:pPr>
            <a:r>
              <a:rPr lang="en-US" b="1" dirty="0" smtClean="0"/>
              <a:t>Jerval Watson</a:t>
            </a:r>
          </a:p>
          <a:p>
            <a:pPr marL="0" indent="0">
              <a:buNone/>
            </a:pPr>
            <a:endParaRPr lang="en-US" sz="1200" b="1" dirty="0"/>
          </a:p>
          <a:p>
            <a:pPr marL="0" indent="0" algn="ctr">
              <a:buNone/>
            </a:pPr>
            <a:r>
              <a:rPr lang="en-US" dirty="0" smtClean="0"/>
              <a:t>Business Development Officer</a:t>
            </a:r>
          </a:p>
          <a:p>
            <a:pPr marL="0" indent="0" algn="ctr">
              <a:buNone/>
            </a:pPr>
            <a:endParaRPr lang="en-US" dirty="0" smtClean="0"/>
          </a:p>
          <a:p>
            <a:pPr marL="0" indent="0" algn="ctr">
              <a:buNone/>
            </a:pPr>
            <a:r>
              <a:rPr lang="en-US" dirty="0" smtClean="0"/>
              <a:t>Metro Nashville</a:t>
            </a:r>
          </a:p>
          <a:p>
            <a:pPr marL="0" indent="0" algn="ctr">
              <a:buNone/>
            </a:pPr>
            <a:r>
              <a:rPr lang="en-US" dirty="0" smtClean="0"/>
              <a:t>Office of Minority and Women  Business Assistance</a:t>
            </a:r>
          </a:p>
          <a:p>
            <a:pPr marL="0" indent="0">
              <a:buNone/>
            </a:pPr>
            <a:endParaRPr lang="en-US" b="1" dirty="0"/>
          </a:p>
        </p:txBody>
      </p:sp>
    </p:spTree>
    <p:extLst>
      <p:ext uri="{BB962C8B-B14F-4D97-AF65-F5344CB8AC3E}">
        <p14:creationId xmlns:p14="http://schemas.microsoft.com/office/powerpoint/2010/main" val="15516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882114" cy="1143000"/>
          </a:xfrm>
        </p:spPr>
        <p:txBody>
          <a:bodyPr>
            <a:normAutofit fontScale="90000"/>
          </a:bodyPr>
          <a:lstStyle/>
          <a:p>
            <a:pPr algn="ctr"/>
            <a:r>
              <a:rPr lang="en-US" dirty="0" smtClean="0"/>
              <a:t>Why Diversity </a:t>
            </a:r>
            <a:r>
              <a:rPr lang="en-US"/>
              <a:t>M</a:t>
            </a:r>
            <a:r>
              <a:rPr lang="en-US" smtClean="0"/>
              <a:t>atters at </a:t>
            </a:r>
            <a:r>
              <a:rPr lang="en-US" dirty="0" smtClean="0"/>
              <a:t>Belmont </a:t>
            </a:r>
            <a:endParaRPr lang="en-US" dirty="0"/>
          </a:p>
        </p:txBody>
      </p:sp>
      <p:sp>
        <p:nvSpPr>
          <p:cNvPr id="9" name="Rectangle 8"/>
          <p:cNvSpPr/>
          <p:nvPr/>
        </p:nvSpPr>
        <p:spPr>
          <a:xfrm>
            <a:off x="393539" y="4976819"/>
            <a:ext cx="8241175" cy="1015663"/>
          </a:xfrm>
          <a:prstGeom prst="rect">
            <a:avLst/>
          </a:prstGeom>
        </p:spPr>
        <p:txBody>
          <a:bodyPr wrap="square">
            <a:spAutoFit/>
          </a:bodyPr>
          <a:lstStyle/>
          <a:p>
            <a:pPr algn="ctr"/>
            <a:endParaRPr lang="en-US" sz="1500" b="1" dirty="0"/>
          </a:p>
          <a:p>
            <a:pPr algn="ctr"/>
            <a:r>
              <a:rPr lang="en-US" sz="1500" b="1" dirty="0" smtClean="0">
                <a:solidFill>
                  <a:schemeClr val="accent1">
                    <a:lumMod val="50000"/>
                  </a:schemeClr>
                </a:solidFill>
              </a:rPr>
              <a:t>Belmont </a:t>
            </a:r>
            <a:r>
              <a:rPr lang="en-US" sz="1500" b="1" dirty="0">
                <a:solidFill>
                  <a:schemeClr val="accent1">
                    <a:lumMod val="50000"/>
                  </a:schemeClr>
                </a:solidFill>
              </a:rPr>
              <a:t>University is a student-centered Christian community providing an academically challenging education that empowers men and women of diverse backgrounds to engage and transform the world with disciplined intelligence, compassion, courage and faith.</a:t>
            </a:r>
          </a:p>
        </p:txBody>
      </p:sp>
      <p:pic>
        <p:nvPicPr>
          <p:cNvPr id="10" name="Picture 9"/>
          <p:cNvPicPr>
            <a:picLocks noChangeAspect="1"/>
          </p:cNvPicPr>
          <p:nvPr/>
        </p:nvPicPr>
        <p:blipFill rotWithShape="1">
          <a:blip r:embed="rId3"/>
          <a:srcRect l="5946" t="10649" r="15676" b="26659"/>
          <a:stretch/>
        </p:blipFill>
        <p:spPr>
          <a:xfrm>
            <a:off x="1301809" y="1481306"/>
            <a:ext cx="6445876" cy="34318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60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80555"/>
            <a:ext cx="6882114" cy="737754"/>
          </a:xfrm>
        </p:spPr>
        <p:txBody>
          <a:bodyPr>
            <a:normAutofit/>
          </a:bodyPr>
          <a:lstStyle/>
          <a:p>
            <a:pPr algn="ctr"/>
            <a:r>
              <a:rPr lang="en-US" dirty="0" smtClean="0"/>
              <a:t>The Welcome Home Team</a:t>
            </a:r>
            <a:endParaRPr lang="en-US" dirty="0"/>
          </a:p>
        </p:txBody>
      </p:sp>
      <p:sp>
        <p:nvSpPr>
          <p:cNvPr id="9" name="Rectangle 8"/>
          <p:cNvSpPr/>
          <p:nvPr/>
        </p:nvSpPr>
        <p:spPr>
          <a:xfrm>
            <a:off x="476666" y="5527538"/>
            <a:ext cx="8355606" cy="784830"/>
          </a:xfrm>
          <a:prstGeom prst="rect">
            <a:avLst/>
          </a:prstGeom>
        </p:spPr>
        <p:txBody>
          <a:bodyPr wrap="square">
            <a:spAutoFit/>
          </a:bodyPr>
          <a:lstStyle/>
          <a:p>
            <a:pPr algn="ctr"/>
            <a:r>
              <a:rPr lang="en-US" sz="1500" b="1" dirty="0" smtClean="0">
                <a:solidFill>
                  <a:schemeClr val="accent1">
                    <a:lumMod val="50000"/>
                  </a:schemeClr>
                </a:solidFill>
              </a:rPr>
              <a:t>Explores initiatives and plans strategies to create a culture of inclusion.  Through the efforts of this group, Belmont will strive to become a model for creating and sustaining a culture of racial and ethnic diversity while producing a welcome environment for all.   </a:t>
            </a:r>
            <a:endParaRPr lang="en-US" sz="1500" b="1" dirty="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03" y="1413164"/>
            <a:ext cx="8009681" cy="4198566"/>
          </a:xfrm>
          <a:prstGeom prst="rect">
            <a:avLst/>
          </a:prstGeom>
        </p:spPr>
      </p:pic>
    </p:spTree>
    <p:extLst>
      <p:ext uri="{BB962C8B-B14F-4D97-AF65-F5344CB8AC3E}">
        <p14:creationId xmlns:p14="http://schemas.microsoft.com/office/powerpoint/2010/main" val="3592223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478" y="274638"/>
            <a:ext cx="6516547" cy="1143000"/>
          </a:xfrm>
        </p:spPr>
        <p:txBody>
          <a:bodyPr>
            <a:normAutofit/>
          </a:bodyPr>
          <a:lstStyle/>
          <a:p>
            <a:pPr algn="ctr"/>
            <a:r>
              <a:rPr lang="en-US" dirty="0" smtClean="0"/>
              <a:t>Student Diversity</a:t>
            </a:r>
            <a:endParaRPr lang="en-US" dirty="0"/>
          </a:p>
        </p:txBody>
      </p:sp>
      <p:graphicFrame>
        <p:nvGraphicFramePr>
          <p:cNvPr id="3" name="Chart 2"/>
          <p:cNvGraphicFramePr/>
          <p:nvPr>
            <p:extLst>
              <p:ext uri="{D42A27DB-BD31-4B8C-83A1-F6EECF244321}">
                <p14:modId xmlns:p14="http://schemas.microsoft.com/office/powerpoint/2010/main" val="536959943"/>
              </p:ext>
            </p:extLst>
          </p:nvPr>
        </p:nvGraphicFramePr>
        <p:xfrm>
          <a:off x="0" y="1694882"/>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23923234"/>
              </p:ext>
            </p:extLst>
          </p:nvPr>
        </p:nvGraphicFramePr>
        <p:xfrm>
          <a:off x="6459583" y="3301613"/>
          <a:ext cx="2495006" cy="1259840"/>
        </p:xfrm>
        <a:graphic>
          <a:graphicData uri="http://schemas.openxmlformats.org/drawingml/2006/table">
            <a:tbl>
              <a:tblPr firstRow="1" bandRow="1">
                <a:tableStyleId>{5C22544A-7EE6-4342-B048-85BDC9FD1C3A}</a:tableStyleId>
              </a:tblPr>
              <a:tblGrid>
                <a:gridCol w="627017"/>
                <a:gridCol w="953589"/>
                <a:gridCol w="914400"/>
              </a:tblGrid>
              <a:tr h="370840">
                <a:tc>
                  <a:txBody>
                    <a:bodyPr/>
                    <a:lstStyle/>
                    <a:p>
                      <a:pPr algn="ctr"/>
                      <a:endParaRPr lang="en-US" sz="1400" dirty="0"/>
                    </a:p>
                  </a:txBody>
                  <a:tcPr/>
                </a:tc>
                <a:tc>
                  <a:txBody>
                    <a:bodyPr/>
                    <a:lstStyle/>
                    <a:p>
                      <a:pPr algn="ctr"/>
                      <a:r>
                        <a:rPr lang="en-US" sz="1400" dirty="0" smtClean="0"/>
                        <a:t>All</a:t>
                      </a:r>
                      <a:r>
                        <a:rPr lang="en-US" sz="1400" baseline="0" dirty="0" smtClean="0"/>
                        <a:t> Students</a:t>
                      </a:r>
                      <a:endParaRPr lang="en-US" sz="1400" dirty="0"/>
                    </a:p>
                  </a:txBody>
                  <a:tcPr/>
                </a:tc>
                <a:tc>
                  <a:txBody>
                    <a:bodyPr/>
                    <a:lstStyle/>
                    <a:p>
                      <a:pPr algn="ctr"/>
                      <a:r>
                        <a:rPr lang="en-US" sz="1400" dirty="0" smtClean="0"/>
                        <a:t>Minority Students</a:t>
                      </a:r>
                      <a:endParaRPr lang="en-US" sz="1400" dirty="0"/>
                    </a:p>
                  </a:txBody>
                  <a:tcPr/>
                </a:tc>
              </a:tr>
              <a:tr h="370840">
                <a:tc>
                  <a:txBody>
                    <a:bodyPr/>
                    <a:lstStyle/>
                    <a:p>
                      <a:pPr algn="ctr"/>
                      <a:r>
                        <a:rPr lang="en-US" sz="1400" dirty="0" smtClean="0"/>
                        <a:t>2010</a:t>
                      </a:r>
                      <a:endParaRPr lang="en-US" sz="1400" dirty="0"/>
                    </a:p>
                  </a:txBody>
                  <a:tcPr/>
                </a:tc>
                <a:tc>
                  <a:txBody>
                    <a:bodyPr/>
                    <a:lstStyle/>
                    <a:p>
                      <a:pPr algn="ctr"/>
                      <a:r>
                        <a:rPr lang="en-US" sz="1400" dirty="0" smtClean="0"/>
                        <a:t>5,888</a:t>
                      </a:r>
                      <a:endParaRPr lang="en-US" sz="1400" dirty="0"/>
                    </a:p>
                  </a:txBody>
                  <a:tcPr/>
                </a:tc>
                <a:tc>
                  <a:txBody>
                    <a:bodyPr/>
                    <a:lstStyle/>
                    <a:p>
                      <a:pPr algn="ctr"/>
                      <a:r>
                        <a:rPr lang="en-US" sz="1400" dirty="0" smtClean="0"/>
                        <a:t>831</a:t>
                      </a:r>
                      <a:endParaRPr lang="en-US" sz="1400" dirty="0"/>
                    </a:p>
                  </a:txBody>
                  <a:tcPr/>
                </a:tc>
              </a:tr>
              <a:tr h="370840">
                <a:tc>
                  <a:txBody>
                    <a:bodyPr/>
                    <a:lstStyle/>
                    <a:p>
                      <a:pPr algn="ctr"/>
                      <a:r>
                        <a:rPr lang="en-US" sz="1400" dirty="0" smtClean="0"/>
                        <a:t>2016</a:t>
                      </a:r>
                      <a:endParaRPr lang="en-US" sz="1400" dirty="0"/>
                    </a:p>
                  </a:txBody>
                  <a:tcPr/>
                </a:tc>
                <a:tc>
                  <a:txBody>
                    <a:bodyPr/>
                    <a:lstStyle/>
                    <a:p>
                      <a:pPr algn="ctr"/>
                      <a:r>
                        <a:rPr lang="en-US" sz="1400" dirty="0" smtClean="0"/>
                        <a:t>7,723</a:t>
                      </a:r>
                      <a:endParaRPr lang="en-US" sz="1400" dirty="0"/>
                    </a:p>
                  </a:txBody>
                  <a:tcPr/>
                </a:tc>
                <a:tc>
                  <a:txBody>
                    <a:bodyPr/>
                    <a:lstStyle/>
                    <a:p>
                      <a:pPr algn="ctr"/>
                      <a:r>
                        <a:rPr lang="en-US" sz="1400" dirty="0" smtClean="0"/>
                        <a:t>1,676</a:t>
                      </a:r>
                      <a:endParaRPr lang="en-US" sz="1400" dirty="0"/>
                    </a:p>
                  </a:txBody>
                  <a:tcPr/>
                </a:tc>
              </a:tr>
            </a:tbl>
          </a:graphicData>
        </a:graphic>
      </p:graphicFrame>
    </p:spTree>
    <p:extLst>
      <p:ext uri="{BB962C8B-B14F-4D97-AF65-F5344CB8AC3E}">
        <p14:creationId xmlns:p14="http://schemas.microsoft.com/office/powerpoint/2010/main" val="65776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69082916"/>
              </p:ext>
            </p:extLst>
          </p:nvPr>
        </p:nvGraphicFramePr>
        <p:xfrm>
          <a:off x="248194" y="1658983"/>
          <a:ext cx="5742214" cy="41343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2197867" y="209324"/>
            <a:ext cx="6516547" cy="1143000"/>
          </a:xfrm>
          <a:prstGeom prst="rect">
            <a:avLst/>
          </a:prstGeom>
        </p:spPr>
        <p:txBody>
          <a:bodyPr>
            <a:normAutofit/>
          </a:bodyPr>
          <a:lstStyle>
            <a:lvl1pPr algn="l" defTabSz="457200" rtl="0" eaLnBrk="1" latinLnBrk="0" hangingPunct="1">
              <a:spcBef>
                <a:spcPct val="0"/>
              </a:spcBef>
              <a:buNone/>
              <a:defRPr sz="4000" b="1" kern="1200">
                <a:solidFill>
                  <a:srgbClr val="001756"/>
                </a:solidFill>
                <a:latin typeface="+mj-lt"/>
                <a:ea typeface="+mj-ea"/>
                <a:cs typeface="+mj-cs"/>
              </a:defRPr>
            </a:lvl1pPr>
          </a:lstStyle>
          <a:p>
            <a:pPr algn="ctr"/>
            <a:r>
              <a:rPr lang="en-US" dirty="0" smtClean="0"/>
              <a:t>University Staff Diversity</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437389229"/>
              </p:ext>
            </p:extLst>
          </p:nvPr>
        </p:nvGraphicFramePr>
        <p:xfrm>
          <a:off x="6433457" y="3354251"/>
          <a:ext cx="2495006" cy="1259840"/>
        </p:xfrm>
        <a:graphic>
          <a:graphicData uri="http://schemas.openxmlformats.org/drawingml/2006/table">
            <a:tbl>
              <a:tblPr firstRow="1" bandRow="1">
                <a:tableStyleId>{5C22544A-7EE6-4342-B048-85BDC9FD1C3A}</a:tableStyleId>
              </a:tblPr>
              <a:tblGrid>
                <a:gridCol w="627017"/>
                <a:gridCol w="953589"/>
                <a:gridCol w="914400"/>
              </a:tblGrid>
              <a:tr h="370840">
                <a:tc>
                  <a:txBody>
                    <a:bodyPr/>
                    <a:lstStyle/>
                    <a:p>
                      <a:pPr algn="ctr"/>
                      <a:endParaRPr lang="en-US" sz="1400" dirty="0"/>
                    </a:p>
                  </a:txBody>
                  <a:tcPr/>
                </a:tc>
                <a:tc>
                  <a:txBody>
                    <a:bodyPr/>
                    <a:lstStyle/>
                    <a:p>
                      <a:pPr algn="ctr"/>
                      <a:r>
                        <a:rPr lang="en-US" sz="1400" dirty="0" smtClean="0"/>
                        <a:t>All</a:t>
                      </a:r>
                      <a:r>
                        <a:rPr lang="en-US" sz="1400" baseline="0" dirty="0" smtClean="0"/>
                        <a:t> Staff</a:t>
                      </a:r>
                      <a:endParaRPr lang="en-US" sz="1400" dirty="0"/>
                    </a:p>
                  </a:txBody>
                  <a:tcPr/>
                </a:tc>
                <a:tc>
                  <a:txBody>
                    <a:bodyPr/>
                    <a:lstStyle/>
                    <a:p>
                      <a:pPr algn="ctr"/>
                      <a:r>
                        <a:rPr lang="en-US" sz="1400" dirty="0" smtClean="0"/>
                        <a:t>Minority Staff</a:t>
                      </a:r>
                      <a:endParaRPr lang="en-US" sz="1400" dirty="0"/>
                    </a:p>
                  </a:txBody>
                  <a:tcPr/>
                </a:tc>
              </a:tr>
              <a:tr h="370840">
                <a:tc>
                  <a:txBody>
                    <a:bodyPr/>
                    <a:lstStyle/>
                    <a:p>
                      <a:pPr algn="ctr"/>
                      <a:r>
                        <a:rPr lang="en-US" sz="1400" dirty="0" smtClean="0"/>
                        <a:t>2010</a:t>
                      </a:r>
                      <a:endParaRPr lang="en-US" sz="1400" dirty="0"/>
                    </a:p>
                  </a:txBody>
                  <a:tcPr/>
                </a:tc>
                <a:tc>
                  <a:txBody>
                    <a:bodyPr/>
                    <a:lstStyle/>
                    <a:p>
                      <a:pPr algn="ctr"/>
                      <a:r>
                        <a:rPr lang="en-US" sz="1400" dirty="0" smtClean="0"/>
                        <a:t>479</a:t>
                      </a:r>
                      <a:endParaRPr lang="en-US" sz="1400" dirty="0"/>
                    </a:p>
                  </a:txBody>
                  <a:tcPr/>
                </a:tc>
                <a:tc>
                  <a:txBody>
                    <a:bodyPr/>
                    <a:lstStyle/>
                    <a:p>
                      <a:pPr algn="ctr"/>
                      <a:r>
                        <a:rPr lang="en-US" sz="1400" dirty="0" smtClean="0"/>
                        <a:t>82</a:t>
                      </a:r>
                      <a:endParaRPr lang="en-US" sz="1400" dirty="0"/>
                    </a:p>
                  </a:txBody>
                  <a:tcPr/>
                </a:tc>
              </a:tr>
              <a:tr h="370840">
                <a:tc>
                  <a:txBody>
                    <a:bodyPr/>
                    <a:lstStyle/>
                    <a:p>
                      <a:pPr algn="ctr"/>
                      <a:r>
                        <a:rPr lang="en-US" sz="1400" dirty="0" smtClean="0"/>
                        <a:t>2016</a:t>
                      </a:r>
                      <a:endParaRPr lang="en-US" sz="1400" dirty="0"/>
                    </a:p>
                  </a:txBody>
                  <a:tcPr/>
                </a:tc>
                <a:tc>
                  <a:txBody>
                    <a:bodyPr/>
                    <a:lstStyle/>
                    <a:p>
                      <a:pPr algn="ctr"/>
                      <a:r>
                        <a:rPr lang="en-US" sz="1400" dirty="0" smtClean="0"/>
                        <a:t>548</a:t>
                      </a:r>
                      <a:endParaRPr lang="en-US" sz="1400" dirty="0"/>
                    </a:p>
                  </a:txBody>
                  <a:tcPr/>
                </a:tc>
                <a:tc>
                  <a:txBody>
                    <a:bodyPr/>
                    <a:lstStyle/>
                    <a:p>
                      <a:pPr algn="ctr"/>
                      <a:r>
                        <a:rPr lang="en-US" sz="1400" dirty="0" smtClean="0"/>
                        <a:t>142</a:t>
                      </a:r>
                      <a:endParaRPr lang="en-US" sz="1400" dirty="0"/>
                    </a:p>
                  </a:txBody>
                  <a:tcPr/>
                </a:tc>
              </a:tr>
            </a:tbl>
          </a:graphicData>
        </a:graphic>
      </p:graphicFrame>
    </p:spTree>
    <p:extLst>
      <p:ext uri="{BB962C8B-B14F-4D97-AF65-F5344CB8AC3E}">
        <p14:creationId xmlns:p14="http://schemas.microsoft.com/office/powerpoint/2010/main" val="642561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Faculty Diversity</a:t>
            </a:r>
            <a:endParaRPr lang="en-US" dirty="0"/>
          </a:p>
        </p:txBody>
      </p:sp>
      <p:graphicFrame>
        <p:nvGraphicFramePr>
          <p:cNvPr id="4" name="Chart 3"/>
          <p:cNvGraphicFramePr/>
          <p:nvPr>
            <p:extLst>
              <p:ext uri="{D42A27DB-BD31-4B8C-83A1-F6EECF244321}">
                <p14:modId xmlns:p14="http://schemas.microsoft.com/office/powerpoint/2010/main" val="1351070248"/>
              </p:ext>
            </p:extLst>
          </p:nvPr>
        </p:nvGraphicFramePr>
        <p:xfrm>
          <a:off x="189412" y="1776548"/>
          <a:ext cx="5244737" cy="3901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8384227"/>
              </p:ext>
            </p:extLst>
          </p:nvPr>
        </p:nvGraphicFramePr>
        <p:xfrm>
          <a:off x="6257108" y="3097348"/>
          <a:ext cx="2495006" cy="1259840"/>
        </p:xfrm>
        <a:graphic>
          <a:graphicData uri="http://schemas.openxmlformats.org/drawingml/2006/table">
            <a:tbl>
              <a:tblPr firstRow="1" bandRow="1">
                <a:tableStyleId>{5C22544A-7EE6-4342-B048-85BDC9FD1C3A}</a:tableStyleId>
              </a:tblPr>
              <a:tblGrid>
                <a:gridCol w="627017"/>
                <a:gridCol w="953589"/>
                <a:gridCol w="914400"/>
              </a:tblGrid>
              <a:tr h="370840">
                <a:tc>
                  <a:txBody>
                    <a:bodyPr/>
                    <a:lstStyle/>
                    <a:p>
                      <a:pPr algn="ctr"/>
                      <a:endParaRPr lang="en-US" sz="1400" dirty="0"/>
                    </a:p>
                  </a:txBody>
                  <a:tcPr/>
                </a:tc>
                <a:tc>
                  <a:txBody>
                    <a:bodyPr/>
                    <a:lstStyle/>
                    <a:p>
                      <a:pPr algn="ctr"/>
                      <a:r>
                        <a:rPr lang="en-US" sz="1400" dirty="0" smtClean="0"/>
                        <a:t>All</a:t>
                      </a:r>
                      <a:r>
                        <a:rPr lang="en-US" sz="1400" baseline="0" dirty="0" smtClean="0"/>
                        <a:t> Faculty</a:t>
                      </a:r>
                      <a:endParaRPr lang="en-US" sz="1400" dirty="0"/>
                    </a:p>
                  </a:txBody>
                  <a:tcPr/>
                </a:tc>
                <a:tc>
                  <a:txBody>
                    <a:bodyPr/>
                    <a:lstStyle/>
                    <a:p>
                      <a:pPr algn="ctr"/>
                      <a:r>
                        <a:rPr lang="en-US" sz="1400" dirty="0" smtClean="0"/>
                        <a:t>Minority Faculty</a:t>
                      </a:r>
                      <a:endParaRPr lang="en-US" sz="1400" dirty="0"/>
                    </a:p>
                  </a:txBody>
                  <a:tcPr/>
                </a:tc>
              </a:tr>
              <a:tr h="370840">
                <a:tc>
                  <a:txBody>
                    <a:bodyPr/>
                    <a:lstStyle/>
                    <a:p>
                      <a:pPr algn="ctr"/>
                      <a:r>
                        <a:rPr lang="en-US" sz="1400" dirty="0" smtClean="0"/>
                        <a:t>2010</a:t>
                      </a:r>
                      <a:endParaRPr lang="en-US" sz="1400" dirty="0"/>
                    </a:p>
                  </a:txBody>
                  <a:tcPr/>
                </a:tc>
                <a:tc>
                  <a:txBody>
                    <a:bodyPr/>
                    <a:lstStyle/>
                    <a:p>
                      <a:pPr algn="ctr"/>
                      <a:r>
                        <a:rPr lang="en-US" sz="1400" smtClean="0"/>
                        <a:t>301</a:t>
                      </a:r>
                      <a:endParaRPr lang="en-US" sz="1400" dirty="0"/>
                    </a:p>
                  </a:txBody>
                  <a:tcPr/>
                </a:tc>
                <a:tc>
                  <a:txBody>
                    <a:bodyPr/>
                    <a:lstStyle/>
                    <a:p>
                      <a:pPr algn="ctr"/>
                      <a:r>
                        <a:rPr lang="en-US" sz="1400" dirty="0" smtClean="0"/>
                        <a:t>20</a:t>
                      </a:r>
                      <a:endParaRPr lang="en-US" sz="1400" dirty="0"/>
                    </a:p>
                  </a:txBody>
                  <a:tcPr/>
                </a:tc>
              </a:tr>
              <a:tr h="370840">
                <a:tc>
                  <a:txBody>
                    <a:bodyPr/>
                    <a:lstStyle/>
                    <a:p>
                      <a:pPr algn="ctr"/>
                      <a:r>
                        <a:rPr lang="en-US" sz="1400" dirty="0" smtClean="0"/>
                        <a:t>2016</a:t>
                      </a:r>
                      <a:endParaRPr lang="en-US" sz="1400" dirty="0"/>
                    </a:p>
                  </a:txBody>
                  <a:tcPr/>
                </a:tc>
                <a:tc>
                  <a:txBody>
                    <a:bodyPr/>
                    <a:lstStyle/>
                    <a:p>
                      <a:pPr algn="ctr"/>
                      <a:r>
                        <a:rPr lang="en-US" sz="1400" dirty="0" smtClean="0"/>
                        <a:t>390</a:t>
                      </a:r>
                      <a:endParaRPr lang="en-US" sz="1400" dirty="0"/>
                    </a:p>
                  </a:txBody>
                  <a:tcPr/>
                </a:tc>
                <a:tc>
                  <a:txBody>
                    <a:bodyPr/>
                    <a:lstStyle/>
                    <a:p>
                      <a:pPr algn="ctr"/>
                      <a:r>
                        <a:rPr lang="en-US" sz="1400" dirty="0" smtClean="0"/>
                        <a:t>43</a:t>
                      </a:r>
                      <a:endParaRPr lang="en-US" sz="1400" dirty="0"/>
                    </a:p>
                  </a:txBody>
                  <a:tcPr/>
                </a:tc>
              </a:tr>
            </a:tbl>
          </a:graphicData>
        </a:graphic>
      </p:graphicFrame>
    </p:spTree>
    <p:extLst>
      <p:ext uri="{BB962C8B-B14F-4D97-AF65-F5344CB8AC3E}">
        <p14:creationId xmlns:p14="http://schemas.microsoft.com/office/powerpoint/2010/main" val="101785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478" y="173620"/>
            <a:ext cx="7315200" cy="1020648"/>
          </a:xfrm>
        </p:spPr>
        <p:txBody>
          <a:bodyPr>
            <a:normAutofit fontScale="90000"/>
          </a:bodyPr>
          <a:lstStyle/>
          <a:p>
            <a:pPr algn="ctr"/>
            <a:r>
              <a:rPr lang="en-US" dirty="0" smtClean="0"/>
              <a:t>Progress of the </a:t>
            </a:r>
            <a:br>
              <a:rPr lang="en-US" dirty="0" smtClean="0"/>
            </a:br>
            <a:r>
              <a:rPr lang="en-US" dirty="0" smtClean="0"/>
              <a:t>Supplier Diversity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5776999"/>
              </p:ext>
            </p:extLst>
          </p:nvPr>
        </p:nvGraphicFramePr>
        <p:xfrm>
          <a:off x="370704" y="2604305"/>
          <a:ext cx="8204886" cy="386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81216" y="4954798"/>
            <a:ext cx="2234979" cy="1815882"/>
          </a:xfrm>
          <a:prstGeom prst="rect">
            <a:avLst/>
          </a:prstGeom>
          <a:noFill/>
        </p:spPr>
        <p:txBody>
          <a:bodyPr wrap="square" rtlCol="0">
            <a:spAutoFit/>
          </a:bodyPr>
          <a:lstStyle/>
          <a:p>
            <a:pPr marL="115888" indent="-115888">
              <a:buFont typeface="Arial" charset="0"/>
              <a:buChar char="•"/>
            </a:pPr>
            <a:r>
              <a:rPr lang="en-US" sz="1400" b="1" dirty="0" smtClean="0">
                <a:solidFill>
                  <a:schemeClr val="accent1">
                    <a:lumMod val="50000"/>
                  </a:schemeClr>
                </a:solidFill>
              </a:rPr>
              <a:t>Established  SDP team</a:t>
            </a:r>
          </a:p>
          <a:p>
            <a:pPr marL="115888" indent="-115888">
              <a:buFont typeface="Arial" charset="0"/>
              <a:buChar char="•"/>
            </a:pPr>
            <a:r>
              <a:rPr lang="en-US" sz="1400" b="1" dirty="0" smtClean="0">
                <a:solidFill>
                  <a:schemeClr val="accent1">
                    <a:lumMod val="50000"/>
                  </a:schemeClr>
                </a:solidFill>
              </a:rPr>
              <a:t>Formed Partnerships</a:t>
            </a:r>
          </a:p>
          <a:p>
            <a:pPr marL="115888" indent="-115888">
              <a:buFont typeface="Arial" charset="0"/>
              <a:buChar char="•"/>
            </a:pPr>
            <a:r>
              <a:rPr lang="en-US" sz="1400" b="1" dirty="0" smtClean="0">
                <a:solidFill>
                  <a:schemeClr val="accent1">
                    <a:lumMod val="50000"/>
                  </a:schemeClr>
                </a:solidFill>
              </a:rPr>
              <a:t>Identified needs for</a:t>
            </a:r>
          </a:p>
          <a:p>
            <a:pPr marL="114300" indent="-114300">
              <a:tabLst>
                <a:tab pos="114300" algn="l"/>
              </a:tabLst>
            </a:pPr>
            <a:r>
              <a:rPr lang="en-US" sz="1400" b="1" dirty="0" smtClean="0">
                <a:solidFill>
                  <a:schemeClr val="accent1">
                    <a:lumMod val="50000"/>
                  </a:schemeClr>
                </a:solidFill>
              </a:rPr>
              <a:t>  Facilities </a:t>
            </a:r>
            <a:r>
              <a:rPr lang="en-US" sz="1400" b="1" dirty="0">
                <a:solidFill>
                  <a:schemeClr val="accent1">
                    <a:lumMod val="50000"/>
                  </a:schemeClr>
                </a:solidFill>
              </a:rPr>
              <a:t>Management </a:t>
            </a:r>
            <a:r>
              <a:rPr lang="en-US" sz="1400" b="1" dirty="0" smtClean="0">
                <a:solidFill>
                  <a:schemeClr val="accent1">
                    <a:lumMod val="50000"/>
                  </a:schemeClr>
                </a:solidFill>
              </a:rPr>
              <a:t>       Services </a:t>
            </a:r>
            <a:r>
              <a:rPr lang="en-US" sz="1400" b="1" dirty="0">
                <a:solidFill>
                  <a:schemeClr val="accent1">
                    <a:lumMod val="50000"/>
                  </a:schemeClr>
                </a:solidFill>
              </a:rPr>
              <a:t>and </a:t>
            </a:r>
          </a:p>
          <a:p>
            <a:r>
              <a:rPr lang="en-US" sz="1400" b="1" dirty="0">
                <a:solidFill>
                  <a:schemeClr val="accent1">
                    <a:lumMod val="50000"/>
                  </a:schemeClr>
                </a:solidFill>
              </a:rPr>
              <a:t>  </a:t>
            </a:r>
            <a:r>
              <a:rPr lang="en-US" sz="1400" b="1" dirty="0" smtClean="0">
                <a:solidFill>
                  <a:schemeClr val="accent1">
                    <a:lumMod val="50000"/>
                  </a:schemeClr>
                </a:solidFill>
              </a:rPr>
              <a:t>Auxiliary Enterprises</a:t>
            </a:r>
          </a:p>
          <a:p>
            <a:pPr marL="115888" indent="-115888">
              <a:buFont typeface="Arial" charset="0"/>
              <a:buChar char="•"/>
            </a:pPr>
            <a:r>
              <a:rPr lang="en-US" sz="1400" b="1" dirty="0" smtClean="0">
                <a:solidFill>
                  <a:schemeClr val="accent1">
                    <a:lumMod val="50000"/>
                  </a:schemeClr>
                </a:solidFill>
              </a:rPr>
              <a:t>Researched minority businesses to meet needs</a:t>
            </a:r>
            <a:endParaRPr lang="en-US" sz="1400" b="1" dirty="0">
              <a:solidFill>
                <a:schemeClr val="accent1">
                  <a:lumMod val="50000"/>
                </a:schemeClr>
              </a:solidFill>
            </a:endParaRPr>
          </a:p>
        </p:txBody>
      </p:sp>
      <p:sp>
        <p:nvSpPr>
          <p:cNvPr id="6" name="TextBox 5"/>
          <p:cNvSpPr txBox="1"/>
          <p:nvPr/>
        </p:nvSpPr>
        <p:spPr>
          <a:xfrm>
            <a:off x="3548981" y="4262300"/>
            <a:ext cx="2196911" cy="1384995"/>
          </a:xfrm>
          <a:prstGeom prst="rect">
            <a:avLst/>
          </a:prstGeom>
          <a:noFill/>
        </p:spPr>
        <p:txBody>
          <a:bodyPr wrap="square" rtlCol="0">
            <a:spAutoFit/>
          </a:bodyPr>
          <a:lstStyle/>
          <a:p>
            <a:pPr marL="115888" indent="-115888">
              <a:buFont typeface="Arial" charset="0"/>
              <a:buChar char="•"/>
            </a:pPr>
            <a:r>
              <a:rPr lang="en-US" sz="1400" b="1" dirty="0" smtClean="0">
                <a:solidFill>
                  <a:schemeClr val="accent1">
                    <a:lumMod val="50000"/>
                  </a:schemeClr>
                </a:solidFill>
              </a:rPr>
              <a:t>Connected </a:t>
            </a:r>
            <a:r>
              <a:rPr lang="en-US" sz="1400" b="1" dirty="0">
                <a:solidFill>
                  <a:schemeClr val="accent1">
                    <a:lumMod val="50000"/>
                  </a:schemeClr>
                </a:solidFill>
              </a:rPr>
              <a:t>minority businesses with </a:t>
            </a:r>
            <a:r>
              <a:rPr lang="en-US" sz="1400" b="1" dirty="0" smtClean="0">
                <a:solidFill>
                  <a:schemeClr val="accent1">
                    <a:lumMod val="50000"/>
                  </a:schemeClr>
                </a:solidFill>
              </a:rPr>
              <a:t>FMS and AUX </a:t>
            </a:r>
            <a:endParaRPr lang="en-US" sz="1400" b="1" dirty="0">
              <a:solidFill>
                <a:schemeClr val="accent1">
                  <a:lumMod val="50000"/>
                </a:schemeClr>
              </a:solidFill>
            </a:endParaRPr>
          </a:p>
          <a:p>
            <a:pPr marL="115888" indent="-115888">
              <a:buFont typeface="Arial" charset="0"/>
              <a:buChar char="•"/>
            </a:pPr>
            <a:r>
              <a:rPr lang="en-US" sz="1400" b="1" dirty="0" smtClean="0">
                <a:solidFill>
                  <a:schemeClr val="accent1">
                    <a:lumMod val="50000"/>
                  </a:schemeClr>
                </a:solidFill>
              </a:rPr>
              <a:t>Awarded contracts</a:t>
            </a:r>
          </a:p>
          <a:p>
            <a:pPr marL="115888" indent="-115888">
              <a:buFont typeface="Arial" charset="0"/>
              <a:buChar char="•"/>
            </a:pPr>
            <a:r>
              <a:rPr lang="en-US" sz="1400" b="1" dirty="0" smtClean="0">
                <a:solidFill>
                  <a:schemeClr val="accent1">
                    <a:lumMod val="50000"/>
                  </a:schemeClr>
                </a:solidFill>
              </a:rPr>
              <a:t>Monitored and collected feedback</a:t>
            </a:r>
          </a:p>
        </p:txBody>
      </p:sp>
      <p:sp>
        <p:nvSpPr>
          <p:cNvPr id="7" name="TextBox 6"/>
          <p:cNvSpPr txBox="1"/>
          <p:nvPr/>
        </p:nvSpPr>
        <p:spPr>
          <a:xfrm>
            <a:off x="6378678" y="3538211"/>
            <a:ext cx="2176850" cy="2031325"/>
          </a:xfrm>
          <a:prstGeom prst="rect">
            <a:avLst/>
          </a:prstGeom>
          <a:noFill/>
        </p:spPr>
        <p:txBody>
          <a:bodyPr wrap="square" rtlCol="0">
            <a:spAutoFit/>
          </a:bodyPr>
          <a:lstStyle/>
          <a:p>
            <a:pPr marL="115888" indent="-115888">
              <a:buFont typeface="Arial" charset="0"/>
              <a:buChar char="•"/>
            </a:pPr>
            <a:r>
              <a:rPr lang="en-US" sz="1400" b="1" dirty="0" smtClean="0">
                <a:solidFill>
                  <a:schemeClr val="accent1">
                    <a:lumMod val="50000"/>
                  </a:schemeClr>
                </a:solidFill>
              </a:rPr>
              <a:t>Collected feedback from 2016-17 suppliers and Budget Managers </a:t>
            </a:r>
          </a:p>
          <a:p>
            <a:pPr marL="115888" indent="-115888">
              <a:buFont typeface="Arial" charset="0"/>
              <a:buChar char="•"/>
            </a:pPr>
            <a:r>
              <a:rPr lang="en-US" sz="1400" b="1" dirty="0" smtClean="0">
                <a:solidFill>
                  <a:schemeClr val="accent1">
                    <a:lumMod val="50000"/>
                  </a:schemeClr>
                </a:solidFill>
              </a:rPr>
              <a:t>Expanded </a:t>
            </a:r>
            <a:r>
              <a:rPr lang="en-US" sz="1400" b="1" dirty="0">
                <a:solidFill>
                  <a:schemeClr val="accent1">
                    <a:lumMod val="50000"/>
                  </a:schemeClr>
                </a:solidFill>
              </a:rPr>
              <a:t>SDP to all </a:t>
            </a:r>
            <a:r>
              <a:rPr lang="en-US" sz="1400" b="1" dirty="0" smtClean="0">
                <a:solidFill>
                  <a:schemeClr val="accent1">
                    <a:lumMod val="50000"/>
                  </a:schemeClr>
                </a:solidFill>
              </a:rPr>
              <a:t>departments</a:t>
            </a:r>
          </a:p>
          <a:p>
            <a:pPr marL="115888" indent="-115888">
              <a:buFont typeface="Arial" charset="0"/>
              <a:buChar char="•"/>
            </a:pPr>
            <a:r>
              <a:rPr lang="en-US" sz="1400" b="1" dirty="0" smtClean="0">
                <a:solidFill>
                  <a:schemeClr val="accent1">
                    <a:lumMod val="50000"/>
                  </a:schemeClr>
                </a:solidFill>
              </a:rPr>
              <a:t>Identified Departments’ Needs</a:t>
            </a:r>
          </a:p>
          <a:p>
            <a:pPr marL="115888" indent="-115888">
              <a:buFont typeface="Arial" charset="0"/>
              <a:buChar char="•"/>
            </a:pPr>
            <a:r>
              <a:rPr lang="en-US" sz="1400" b="1" dirty="0" smtClean="0">
                <a:solidFill>
                  <a:schemeClr val="accent1">
                    <a:lumMod val="50000"/>
                  </a:schemeClr>
                </a:solidFill>
              </a:rPr>
              <a:t>Met with Partners</a:t>
            </a:r>
            <a:endParaRPr lang="en-US" sz="1400" b="1" dirty="0">
              <a:solidFill>
                <a:schemeClr val="accent1">
                  <a:lumMod val="50000"/>
                </a:schemeClr>
              </a:solidFill>
            </a:endParaRPr>
          </a:p>
          <a:p>
            <a:pPr marL="285750" indent="-285750">
              <a:buFont typeface="Arial" charset="0"/>
              <a:buChar char="•"/>
            </a:pPr>
            <a:endParaRPr lang="en-US" sz="1400" dirty="0"/>
          </a:p>
        </p:txBody>
      </p:sp>
      <p:sp>
        <p:nvSpPr>
          <p:cNvPr id="3" name="Rectangle 2"/>
          <p:cNvSpPr/>
          <p:nvPr/>
        </p:nvSpPr>
        <p:spPr>
          <a:xfrm>
            <a:off x="-35192" y="1421949"/>
            <a:ext cx="9016678" cy="1231106"/>
          </a:xfrm>
          <a:prstGeom prst="rect">
            <a:avLst/>
          </a:prstGeom>
        </p:spPr>
        <p:txBody>
          <a:bodyPr wrap="square">
            <a:spAutoFit/>
          </a:bodyPr>
          <a:lstStyle/>
          <a:p>
            <a:pPr algn="ctr"/>
            <a:r>
              <a:rPr lang="en-US" sz="2000" b="1" dirty="0" smtClean="0">
                <a:solidFill>
                  <a:schemeClr val="accent1">
                    <a:lumMod val="50000"/>
                  </a:schemeClr>
                </a:solidFill>
              </a:rPr>
              <a:t>OUR GOAL</a:t>
            </a:r>
          </a:p>
          <a:p>
            <a:pPr algn="ctr"/>
            <a:r>
              <a:rPr lang="en-US" b="1" dirty="0" smtClean="0">
                <a:solidFill>
                  <a:schemeClr val="accent1">
                    <a:lumMod val="50000"/>
                  </a:schemeClr>
                </a:solidFill>
              </a:rPr>
              <a:t>Diversify </a:t>
            </a:r>
            <a:r>
              <a:rPr lang="en-US" b="1" dirty="0">
                <a:solidFill>
                  <a:schemeClr val="accent1">
                    <a:lumMod val="50000"/>
                  </a:schemeClr>
                </a:solidFill>
              </a:rPr>
              <a:t>Belmont’s </a:t>
            </a:r>
            <a:r>
              <a:rPr lang="en-US" b="1" dirty="0" smtClean="0">
                <a:solidFill>
                  <a:schemeClr val="accent1">
                    <a:lumMod val="50000"/>
                  </a:schemeClr>
                </a:solidFill>
              </a:rPr>
              <a:t>contractor/supplier </a:t>
            </a:r>
            <a:r>
              <a:rPr lang="en-US" b="1" dirty="0">
                <a:solidFill>
                  <a:schemeClr val="accent1">
                    <a:lumMod val="50000"/>
                  </a:schemeClr>
                </a:solidFill>
              </a:rPr>
              <a:t>base to become reflective of our </a:t>
            </a:r>
            <a:endParaRPr lang="en-US" b="1" dirty="0" smtClean="0">
              <a:solidFill>
                <a:schemeClr val="accent1">
                  <a:lumMod val="50000"/>
                </a:schemeClr>
              </a:solidFill>
            </a:endParaRPr>
          </a:p>
          <a:p>
            <a:pPr algn="ctr"/>
            <a:r>
              <a:rPr lang="en-US" b="1" dirty="0" smtClean="0">
                <a:solidFill>
                  <a:schemeClr val="accent1">
                    <a:lumMod val="50000"/>
                  </a:schemeClr>
                </a:solidFill>
              </a:rPr>
              <a:t>local </a:t>
            </a:r>
            <a:r>
              <a:rPr lang="en-US" b="1" dirty="0">
                <a:solidFill>
                  <a:schemeClr val="accent1">
                    <a:lumMod val="50000"/>
                  </a:schemeClr>
                </a:solidFill>
              </a:rPr>
              <a:t>and </a:t>
            </a:r>
            <a:r>
              <a:rPr lang="en-US" b="1" dirty="0" smtClean="0">
                <a:solidFill>
                  <a:schemeClr val="accent1">
                    <a:lumMod val="50000"/>
                  </a:schemeClr>
                </a:solidFill>
              </a:rPr>
              <a:t>global </a:t>
            </a:r>
            <a:r>
              <a:rPr lang="en-US" b="1" dirty="0">
                <a:solidFill>
                  <a:schemeClr val="accent1">
                    <a:lumMod val="50000"/>
                  </a:schemeClr>
                </a:solidFill>
              </a:rPr>
              <a:t>community while maintaining a high standard of quality in </a:t>
            </a:r>
            <a:endParaRPr lang="en-US" b="1" dirty="0" smtClean="0">
              <a:solidFill>
                <a:schemeClr val="accent1">
                  <a:lumMod val="50000"/>
                </a:schemeClr>
              </a:solidFill>
            </a:endParaRPr>
          </a:p>
          <a:p>
            <a:pPr algn="ctr"/>
            <a:r>
              <a:rPr lang="en-US" b="1" dirty="0" smtClean="0">
                <a:solidFill>
                  <a:schemeClr val="accent1">
                    <a:lumMod val="50000"/>
                  </a:schemeClr>
                </a:solidFill>
              </a:rPr>
              <a:t>all products </a:t>
            </a:r>
            <a:r>
              <a:rPr lang="en-US" b="1" dirty="0">
                <a:solidFill>
                  <a:schemeClr val="accent1">
                    <a:lumMod val="50000"/>
                  </a:schemeClr>
                </a:solidFill>
              </a:rPr>
              <a:t>and services </a:t>
            </a:r>
            <a:r>
              <a:rPr lang="en-US" b="1" dirty="0" smtClean="0">
                <a:solidFill>
                  <a:schemeClr val="accent1">
                    <a:lumMod val="50000"/>
                  </a:schemeClr>
                </a:solidFill>
              </a:rPr>
              <a:t>we provide</a:t>
            </a:r>
            <a:endParaRPr lang="en-US" b="1" dirty="0">
              <a:solidFill>
                <a:schemeClr val="accent1">
                  <a:lumMod val="50000"/>
                </a:schemeClr>
              </a:solidFill>
            </a:endParaRPr>
          </a:p>
        </p:txBody>
      </p:sp>
    </p:spTree>
    <p:extLst>
      <p:ext uri="{BB962C8B-B14F-4D97-AF65-F5344CB8AC3E}">
        <p14:creationId xmlns:p14="http://schemas.microsoft.com/office/powerpoint/2010/main" val="1854955045"/>
      </p:ext>
    </p:extLst>
  </p:cSld>
  <p:clrMapOvr>
    <a:masterClrMapping/>
  </p:clrMapOvr>
</p:sld>
</file>

<file path=ppt/theme/theme1.xml><?xml version="1.0" encoding="utf-8"?>
<a:theme xmlns:a="http://schemas.openxmlformats.org/drawingml/2006/main" name="FHTA (Whit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fhta-4x3-white[1]</Template>
  <TotalTime>1370</TotalTime>
  <Words>667</Words>
  <Application>Microsoft Office PowerPoint</Application>
  <PresentationFormat>On-screen Show (4:3)</PresentationFormat>
  <Paragraphs>146</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Aharoni</vt:lpstr>
      <vt:lpstr>Arial</vt:lpstr>
      <vt:lpstr>Calibri</vt:lpstr>
      <vt:lpstr>Franklin Gothic Book</vt:lpstr>
      <vt:lpstr>Garamond</vt:lpstr>
      <vt:lpstr>Times New Roman</vt:lpstr>
      <vt:lpstr>FHTA (White) Powerpoint Template</vt:lpstr>
      <vt:lpstr>Supplier Diversity Program</vt:lpstr>
      <vt:lpstr>   Welcome and Recognitions</vt:lpstr>
      <vt:lpstr>Why Supplier Diversity is           Important to Nashville</vt:lpstr>
      <vt:lpstr>Why Diversity Matters at Belmont </vt:lpstr>
      <vt:lpstr>The Welcome Home Team</vt:lpstr>
      <vt:lpstr>Student Diversity</vt:lpstr>
      <vt:lpstr>PowerPoint Presentation</vt:lpstr>
      <vt:lpstr>         Faculty Diversity</vt:lpstr>
      <vt:lpstr>Progress of the  Supplier Diversity Program</vt:lpstr>
      <vt:lpstr>                               Supplier Diversity Program Partners</vt:lpstr>
      <vt:lpstr>Experiences of Belmont Suppliers:  A Conversation</vt:lpstr>
      <vt:lpstr>  Tips for Doing Business with Belmont </vt:lpstr>
      <vt:lpstr>SDP  - Next Steps</vt:lpstr>
      <vt:lpstr>The Supplier Diversity Webpage</vt:lpstr>
      <vt:lpstr>  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Hope Buckner</cp:lastModifiedBy>
  <cp:revision>130</cp:revision>
  <dcterms:created xsi:type="dcterms:W3CDTF">2017-02-06T02:10:39Z</dcterms:created>
  <dcterms:modified xsi:type="dcterms:W3CDTF">2017-06-02T16:02:32Z</dcterms:modified>
</cp:coreProperties>
</file>